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5"/>
    <p:sldMasterId id="2147483661" r:id="rId6"/>
    <p:sldMasterId id="2147483741" r:id="rId7"/>
    <p:sldMasterId id="2147483733" r:id="rId8"/>
    <p:sldMasterId id="2147483763" r:id="rId9"/>
    <p:sldMasterId id="2147483793" r:id="rId10"/>
    <p:sldMasterId id="2147483682" r:id="rId11"/>
  </p:sldMasterIdLst>
  <p:notesMasterIdLst>
    <p:notesMasterId r:id="rId27"/>
  </p:notesMasterIdLst>
  <p:handoutMasterIdLst>
    <p:handoutMasterId r:id="rId28"/>
  </p:handoutMasterIdLst>
  <p:sldIdLst>
    <p:sldId id="337" r:id="rId12"/>
    <p:sldId id="339" r:id="rId13"/>
    <p:sldId id="340" r:id="rId14"/>
    <p:sldId id="350" r:id="rId15"/>
    <p:sldId id="341" r:id="rId16"/>
    <p:sldId id="343" r:id="rId17"/>
    <p:sldId id="338" r:id="rId18"/>
    <p:sldId id="348" r:id="rId19"/>
    <p:sldId id="347" r:id="rId20"/>
    <p:sldId id="344" r:id="rId21"/>
    <p:sldId id="345" r:id="rId22"/>
    <p:sldId id="346" r:id="rId23"/>
    <p:sldId id="349" r:id="rId24"/>
    <p:sldId id="306" r:id="rId25"/>
    <p:sldId id="351" r:id="rId26"/>
  </p:sldIdLst>
  <p:sldSz cx="9144000" cy="5143500" type="screen16x9"/>
  <p:notesSz cx="6934200" cy="9220200"/>
  <p:defaultTextStyle>
    <a:defPPr>
      <a:defRPr lang="en-US"/>
    </a:defPPr>
    <a:lvl1pPr marL="0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1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1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11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82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52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23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094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63" algn="l" defTabSz="3428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74"/>
    <a:srgbClr val="CC0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83" autoAdjust="0"/>
    <p:restoredTop sz="96433" autoAdjust="0"/>
  </p:normalViewPr>
  <p:slideViewPr>
    <p:cSldViewPr snapToGrid="0" snapToObjects="1">
      <p:cViewPr varScale="1">
        <p:scale>
          <a:sx n="152" d="100"/>
          <a:sy n="152" d="100"/>
        </p:scale>
        <p:origin x="768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712" y="96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4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Master" Target="slideMasters/slideMaster7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hyperlink" Target="https://en.wikipedia.org/wiki/Angular_(application_platform)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hyperlink" Target="https://en.wikipedia.org/wiki/Angular_(application_platform)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63B33-CD02-4B23-A6E4-B8D40EE3024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0EF7A1-3B56-4FE2-85B8-5D3AD1D1148A}">
      <dgm:prSet/>
      <dgm:spPr/>
      <dgm:t>
        <a:bodyPr/>
        <a:lstStyle/>
        <a:p>
          <a:r>
            <a:rPr lang="en-US"/>
            <a:t>Designed and deployed new TFN database in SQL Server</a:t>
          </a:r>
        </a:p>
      </dgm:t>
    </dgm:pt>
    <dgm:pt modelId="{57FD1A07-93E1-4451-A6C0-F7C3584B30C7}" type="parTrans" cxnId="{4BFC0C4B-CFF7-4EFE-BD48-72BE7963C2BA}">
      <dgm:prSet/>
      <dgm:spPr/>
      <dgm:t>
        <a:bodyPr/>
        <a:lstStyle/>
        <a:p>
          <a:endParaRPr lang="en-US"/>
        </a:p>
      </dgm:t>
    </dgm:pt>
    <dgm:pt modelId="{C93CBD02-4ED0-44F7-84B6-EFCB571A4E80}" type="sibTrans" cxnId="{4BFC0C4B-CFF7-4EFE-BD48-72BE7963C2BA}">
      <dgm:prSet/>
      <dgm:spPr/>
      <dgm:t>
        <a:bodyPr/>
        <a:lstStyle/>
        <a:p>
          <a:endParaRPr lang="en-US"/>
        </a:p>
      </dgm:t>
    </dgm:pt>
    <dgm:pt modelId="{A506E09C-8F1A-4DF0-9EDD-1D68F133406D}">
      <dgm:prSet/>
      <dgm:spPr/>
      <dgm:t>
        <a:bodyPr/>
        <a:lstStyle/>
        <a:p>
          <a:r>
            <a:rPr lang="en-US"/>
            <a:t>Migrated data from string based data in Microsoft Access to normalized database in SQL Server</a:t>
          </a:r>
        </a:p>
      </dgm:t>
    </dgm:pt>
    <dgm:pt modelId="{B732FA14-A962-4EA2-9691-148B44ACBE02}" type="parTrans" cxnId="{D7935D0B-AC00-433B-B4B6-855C3C024967}">
      <dgm:prSet/>
      <dgm:spPr/>
      <dgm:t>
        <a:bodyPr/>
        <a:lstStyle/>
        <a:p>
          <a:endParaRPr lang="en-US"/>
        </a:p>
      </dgm:t>
    </dgm:pt>
    <dgm:pt modelId="{0397A2AE-7E08-4C0D-B059-EA910248DCF0}" type="sibTrans" cxnId="{D7935D0B-AC00-433B-B4B6-855C3C024967}">
      <dgm:prSet/>
      <dgm:spPr/>
      <dgm:t>
        <a:bodyPr/>
        <a:lstStyle/>
        <a:p>
          <a:endParaRPr lang="en-US"/>
        </a:p>
      </dgm:t>
    </dgm:pt>
    <dgm:pt modelId="{3D10A7DA-7D02-4456-AA26-D5FB75393F48}">
      <dgm:prSet/>
      <dgm:spPr/>
      <dgm:t>
        <a:bodyPr/>
        <a:lstStyle/>
        <a:p>
          <a:r>
            <a:rPr lang="en-US" dirty="0"/>
            <a:t>- Utilized C# to interface with database and bulk import data into SQL Server</a:t>
          </a:r>
        </a:p>
      </dgm:t>
    </dgm:pt>
    <dgm:pt modelId="{A74FB9EF-250B-4935-87C2-415FC9B35A15}" type="parTrans" cxnId="{BDFD90D9-1729-4730-9AC0-970C70535DD5}">
      <dgm:prSet/>
      <dgm:spPr/>
      <dgm:t>
        <a:bodyPr/>
        <a:lstStyle/>
        <a:p>
          <a:endParaRPr lang="en-US"/>
        </a:p>
      </dgm:t>
    </dgm:pt>
    <dgm:pt modelId="{F08A1FE4-59F8-4F57-BC05-B52B0AFB0CC4}" type="sibTrans" cxnId="{BDFD90D9-1729-4730-9AC0-970C70535DD5}">
      <dgm:prSet/>
      <dgm:spPr/>
      <dgm:t>
        <a:bodyPr/>
        <a:lstStyle/>
        <a:p>
          <a:endParaRPr lang="en-US"/>
        </a:p>
      </dgm:t>
    </dgm:pt>
    <dgm:pt modelId="{1FEAB844-D181-4E25-93F4-A4143152541E}">
      <dgm:prSet/>
      <dgm:spPr/>
      <dgm:t>
        <a:bodyPr/>
        <a:lstStyle/>
        <a:p>
          <a:r>
            <a:rPr lang="en-US" dirty="0"/>
            <a:t>Developed Angular front end</a:t>
          </a:r>
        </a:p>
      </dgm:t>
    </dgm:pt>
    <dgm:pt modelId="{F36DCE5F-703C-4922-AD04-D2D63A13BA33}" type="parTrans" cxnId="{C251D775-F4C0-4B74-A46F-2E94F49BFF25}">
      <dgm:prSet/>
      <dgm:spPr/>
      <dgm:t>
        <a:bodyPr/>
        <a:lstStyle/>
        <a:p>
          <a:endParaRPr lang="en-US"/>
        </a:p>
      </dgm:t>
    </dgm:pt>
    <dgm:pt modelId="{8C084A91-5D75-452B-B4CE-AA2CE7522B3C}" type="sibTrans" cxnId="{C251D775-F4C0-4B74-A46F-2E94F49BFF25}">
      <dgm:prSet/>
      <dgm:spPr/>
      <dgm:t>
        <a:bodyPr/>
        <a:lstStyle/>
        <a:p>
          <a:endParaRPr lang="en-US"/>
        </a:p>
      </dgm:t>
    </dgm:pt>
    <dgm:pt modelId="{2BA67FA2-A7AA-40E6-B412-F47E1BEA3654}">
      <dgm:prSet/>
      <dgm:spPr/>
      <dgm:t>
        <a:bodyPr/>
        <a:lstStyle/>
        <a:p>
          <a:r>
            <a:rPr lang="en-US" dirty="0"/>
            <a:t>- Utilized TypeScript and Angular to build UI</a:t>
          </a:r>
        </a:p>
      </dgm:t>
    </dgm:pt>
    <dgm:pt modelId="{59C067BE-CEE6-479A-B69C-3BB22BACE646}" type="parTrans" cxnId="{9A2B7D4C-5C22-4198-9520-F0CD18EDB576}">
      <dgm:prSet/>
      <dgm:spPr/>
      <dgm:t>
        <a:bodyPr/>
        <a:lstStyle/>
        <a:p>
          <a:endParaRPr lang="en-US"/>
        </a:p>
      </dgm:t>
    </dgm:pt>
    <dgm:pt modelId="{5998719D-6143-4B87-A25C-558AFB4775E4}" type="sibTrans" cxnId="{9A2B7D4C-5C22-4198-9520-F0CD18EDB576}">
      <dgm:prSet/>
      <dgm:spPr/>
      <dgm:t>
        <a:bodyPr/>
        <a:lstStyle/>
        <a:p>
          <a:endParaRPr lang="en-US"/>
        </a:p>
      </dgm:t>
    </dgm:pt>
    <dgm:pt modelId="{2E594989-E2DE-4F57-A913-DC7CB7E84FC5}">
      <dgm:prSet/>
      <dgm:spPr/>
      <dgm:t>
        <a:bodyPr/>
        <a:lstStyle/>
        <a:p>
          <a:r>
            <a:rPr lang="en-US" dirty="0"/>
            <a:t>- Real time search functionality added</a:t>
          </a:r>
        </a:p>
      </dgm:t>
    </dgm:pt>
    <dgm:pt modelId="{F4052864-7D96-4A5A-9BC2-CA86FF6F7684}" type="parTrans" cxnId="{0DA6BA37-8D76-461A-A60A-93C5248AD0A7}">
      <dgm:prSet/>
      <dgm:spPr/>
      <dgm:t>
        <a:bodyPr/>
        <a:lstStyle/>
        <a:p>
          <a:endParaRPr lang="en-US"/>
        </a:p>
      </dgm:t>
    </dgm:pt>
    <dgm:pt modelId="{61FBE032-CC3B-4FF7-B90E-847B8EA3C21C}" type="sibTrans" cxnId="{0DA6BA37-8D76-461A-A60A-93C5248AD0A7}">
      <dgm:prSet/>
      <dgm:spPr/>
      <dgm:t>
        <a:bodyPr/>
        <a:lstStyle/>
        <a:p>
          <a:endParaRPr lang="en-US"/>
        </a:p>
      </dgm:t>
    </dgm:pt>
    <dgm:pt modelId="{40E97EE1-2C7E-47EE-B834-3934771EF1D0}" type="pres">
      <dgm:prSet presAssocID="{29D63B33-CD02-4B23-A6E4-B8D40EE30246}" presName="root" presStyleCnt="0">
        <dgm:presLayoutVars>
          <dgm:dir/>
          <dgm:resizeHandles val="exact"/>
        </dgm:presLayoutVars>
      </dgm:prSet>
      <dgm:spPr/>
    </dgm:pt>
    <dgm:pt modelId="{B84406FB-B679-4AEA-ABEA-E745B3BFAE0A}" type="pres">
      <dgm:prSet presAssocID="{530EF7A1-3B56-4FE2-85B8-5D3AD1D1148A}" presName="compNode" presStyleCnt="0"/>
      <dgm:spPr/>
    </dgm:pt>
    <dgm:pt modelId="{9BC4C7BB-B78B-4513-AB4F-11AB55331662}" type="pres">
      <dgm:prSet presAssocID="{530EF7A1-3B56-4FE2-85B8-5D3AD1D1148A}" presName="bgRect" presStyleLbl="bgShp" presStyleIdx="0" presStyleCnt="3"/>
      <dgm:spPr/>
    </dgm:pt>
    <dgm:pt modelId="{063EDDCF-D835-4A3B-A141-B4D19E2A5B17}" type="pres">
      <dgm:prSet presAssocID="{530EF7A1-3B56-4FE2-85B8-5D3AD1D114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CF2A10C-7825-4D74-BE54-C30D01133297}" type="pres">
      <dgm:prSet presAssocID="{530EF7A1-3B56-4FE2-85B8-5D3AD1D1148A}" presName="spaceRect" presStyleCnt="0"/>
      <dgm:spPr/>
    </dgm:pt>
    <dgm:pt modelId="{A6DEE368-99E7-44B6-98C9-371114B14A17}" type="pres">
      <dgm:prSet presAssocID="{530EF7A1-3B56-4FE2-85B8-5D3AD1D1148A}" presName="parTx" presStyleLbl="revTx" presStyleIdx="0" presStyleCnt="5">
        <dgm:presLayoutVars>
          <dgm:chMax val="0"/>
          <dgm:chPref val="0"/>
        </dgm:presLayoutVars>
      </dgm:prSet>
      <dgm:spPr/>
    </dgm:pt>
    <dgm:pt modelId="{2D9F1878-53FD-4034-B2F1-FD26659C71C1}" type="pres">
      <dgm:prSet presAssocID="{C93CBD02-4ED0-44F7-84B6-EFCB571A4E80}" presName="sibTrans" presStyleCnt="0"/>
      <dgm:spPr/>
    </dgm:pt>
    <dgm:pt modelId="{65DEEF96-6626-4313-AEF7-04C188AB1553}" type="pres">
      <dgm:prSet presAssocID="{A506E09C-8F1A-4DF0-9EDD-1D68F133406D}" presName="compNode" presStyleCnt="0"/>
      <dgm:spPr/>
    </dgm:pt>
    <dgm:pt modelId="{B431412D-91EC-4B02-A162-EA0772106EC5}" type="pres">
      <dgm:prSet presAssocID="{A506E09C-8F1A-4DF0-9EDD-1D68F133406D}" presName="bgRect" presStyleLbl="bgShp" presStyleIdx="1" presStyleCnt="3"/>
      <dgm:spPr/>
    </dgm:pt>
    <dgm:pt modelId="{49F8F251-E9D4-459A-87A3-F2407978E940}" type="pres">
      <dgm:prSet presAssocID="{A506E09C-8F1A-4DF0-9EDD-1D68F133406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6C9052D-EF45-4EC3-B724-33DE42731CEE}" type="pres">
      <dgm:prSet presAssocID="{A506E09C-8F1A-4DF0-9EDD-1D68F133406D}" presName="spaceRect" presStyleCnt="0"/>
      <dgm:spPr/>
    </dgm:pt>
    <dgm:pt modelId="{905948D2-A5CF-435E-A7E2-E926E1FB1055}" type="pres">
      <dgm:prSet presAssocID="{A506E09C-8F1A-4DF0-9EDD-1D68F133406D}" presName="parTx" presStyleLbl="revTx" presStyleIdx="1" presStyleCnt="5">
        <dgm:presLayoutVars>
          <dgm:chMax val="0"/>
          <dgm:chPref val="0"/>
        </dgm:presLayoutVars>
      </dgm:prSet>
      <dgm:spPr/>
    </dgm:pt>
    <dgm:pt modelId="{600B67E9-E4E4-4F6D-80C4-D137B1AF58AD}" type="pres">
      <dgm:prSet presAssocID="{A506E09C-8F1A-4DF0-9EDD-1D68F133406D}" presName="desTx" presStyleLbl="revTx" presStyleIdx="2" presStyleCnt="5">
        <dgm:presLayoutVars/>
      </dgm:prSet>
      <dgm:spPr/>
    </dgm:pt>
    <dgm:pt modelId="{FE272DE0-5ECE-4E21-94A9-A81D28FDAF08}" type="pres">
      <dgm:prSet presAssocID="{0397A2AE-7E08-4C0D-B059-EA910248DCF0}" presName="sibTrans" presStyleCnt="0"/>
      <dgm:spPr/>
    </dgm:pt>
    <dgm:pt modelId="{98BA8E71-22E8-42ED-A52C-F80C02BDFBBC}" type="pres">
      <dgm:prSet presAssocID="{1FEAB844-D181-4E25-93F4-A4143152541E}" presName="compNode" presStyleCnt="0"/>
      <dgm:spPr/>
    </dgm:pt>
    <dgm:pt modelId="{D177949D-4C2D-40CE-813D-91C5ECE0AE84}" type="pres">
      <dgm:prSet presAssocID="{1FEAB844-D181-4E25-93F4-A4143152541E}" presName="bgRect" presStyleLbl="bgShp" presStyleIdx="2" presStyleCnt="3"/>
      <dgm:spPr/>
    </dgm:pt>
    <dgm:pt modelId="{D3251435-C9EA-4531-BB2E-C2826E7E8C27}" type="pres">
      <dgm:prSet presAssocID="{1FEAB844-D181-4E25-93F4-A414315254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40BE5E5-824E-47B7-BFD2-6F69FE325AAA}" type="pres">
      <dgm:prSet presAssocID="{1FEAB844-D181-4E25-93F4-A4143152541E}" presName="spaceRect" presStyleCnt="0"/>
      <dgm:spPr/>
    </dgm:pt>
    <dgm:pt modelId="{0BA9F4BC-2B18-4785-BEFE-32A4A4BACF55}" type="pres">
      <dgm:prSet presAssocID="{1FEAB844-D181-4E25-93F4-A4143152541E}" presName="parTx" presStyleLbl="revTx" presStyleIdx="3" presStyleCnt="5">
        <dgm:presLayoutVars>
          <dgm:chMax val="0"/>
          <dgm:chPref val="0"/>
        </dgm:presLayoutVars>
      </dgm:prSet>
      <dgm:spPr/>
    </dgm:pt>
    <dgm:pt modelId="{5E4D6ADA-6483-4A4D-BE98-4202A845B144}" type="pres">
      <dgm:prSet presAssocID="{1FEAB844-D181-4E25-93F4-A4143152541E}" presName="desTx" presStyleLbl="revTx" presStyleIdx="4" presStyleCnt="5">
        <dgm:presLayoutVars/>
      </dgm:prSet>
      <dgm:spPr/>
    </dgm:pt>
  </dgm:ptLst>
  <dgm:cxnLst>
    <dgm:cxn modelId="{D7935D0B-AC00-433B-B4B6-855C3C024967}" srcId="{29D63B33-CD02-4B23-A6E4-B8D40EE30246}" destId="{A506E09C-8F1A-4DF0-9EDD-1D68F133406D}" srcOrd="1" destOrd="0" parTransId="{B732FA14-A962-4EA2-9691-148B44ACBE02}" sibTransId="{0397A2AE-7E08-4C0D-B059-EA910248DCF0}"/>
    <dgm:cxn modelId="{C00D5229-77C5-4B1F-8BDA-E0589F631684}" type="presOf" srcId="{A506E09C-8F1A-4DF0-9EDD-1D68F133406D}" destId="{905948D2-A5CF-435E-A7E2-E926E1FB1055}" srcOrd="0" destOrd="0" presId="urn:microsoft.com/office/officeart/2018/2/layout/IconVerticalSolidList"/>
    <dgm:cxn modelId="{0DA6BA37-8D76-461A-A60A-93C5248AD0A7}" srcId="{1FEAB844-D181-4E25-93F4-A4143152541E}" destId="{2E594989-E2DE-4F57-A913-DC7CB7E84FC5}" srcOrd="1" destOrd="0" parTransId="{F4052864-7D96-4A5A-9BC2-CA86FF6F7684}" sibTransId="{61FBE032-CC3B-4FF7-B90E-847B8EA3C21C}"/>
    <dgm:cxn modelId="{56FC263F-D5EB-4E25-A4C9-9CA8AC00968C}" type="presOf" srcId="{2BA67FA2-A7AA-40E6-B412-F47E1BEA3654}" destId="{5E4D6ADA-6483-4A4D-BE98-4202A845B144}" srcOrd="0" destOrd="0" presId="urn:microsoft.com/office/officeart/2018/2/layout/IconVerticalSolidList"/>
    <dgm:cxn modelId="{2896A85B-746A-45CC-BF86-1FB1A3D2522A}" type="presOf" srcId="{1FEAB844-D181-4E25-93F4-A4143152541E}" destId="{0BA9F4BC-2B18-4785-BEFE-32A4A4BACF55}" srcOrd="0" destOrd="0" presId="urn:microsoft.com/office/officeart/2018/2/layout/IconVerticalSolidList"/>
    <dgm:cxn modelId="{C310E442-343D-49BB-8DD9-4D174A891593}" type="presOf" srcId="{29D63B33-CD02-4B23-A6E4-B8D40EE30246}" destId="{40E97EE1-2C7E-47EE-B834-3934771EF1D0}" srcOrd="0" destOrd="0" presId="urn:microsoft.com/office/officeart/2018/2/layout/IconVerticalSolidList"/>
    <dgm:cxn modelId="{4BFC0C4B-CFF7-4EFE-BD48-72BE7963C2BA}" srcId="{29D63B33-CD02-4B23-A6E4-B8D40EE30246}" destId="{530EF7A1-3B56-4FE2-85B8-5D3AD1D1148A}" srcOrd="0" destOrd="0" parTransId="{57FD1A07-93E1-4451-A6C0-F7C3584B30C7}" sibTransId="{C93CBD02-4ED0-44F7-84B6-EFCB571A4E80}"/>
    <dgm:cxn modelId="{9A2B7D4C-5C22-4198-9520-F0CD18EDB576}" srcId="{1FEAB844-D181-4E25-93F4-A4143152541E}" destId="{2BA67FA2-A7AA-40E6-B412-F47E1BEA3654}" srcOrd="0" destOrd="0" parTransId="{59C067BE-CEE6-479A-B69C-3BB22BACE646}" sibTransId="{5998719D-6143-4B87-A25C-558AFB4775E4}"/>
    <dgm:cxn modelId="{972D2A55-3183-4E70-AFBA-4D3428167773}" type="presOf" srcId="{530EF7A1-3B56-4FE2-85B8-5D3AD1D1148A}" destId="{A6DEE368-99E7-44B6-98C9-371114B14A17}" srcOrd="0" destOrd="0" presId="urn:microsoft.com/office/officeart/2018/2/layout/IconVerticalSolidList"/>
    <dgm:cxn modelId="{C251D775-F4C0-4B74-A46F-2E94F49BFF25}" srcId="{29D63B33-CD02-4B23-A6E4-B8D40EE30246}" destId="{1FEAB844-D181-4E25-93F4-A4143152541E}" srcOrd="2" destOrd="0" parTransId="{F36DCE5F-703C-4922-AD04-D2D63A13BA33}" sibTransId="{8C084A91-5D75-452B-B4CE-AA2CE7522B3C}"/>
    <dgm:cxn modelId="{0BE26696-2E9F-4159-A071-63A738E86D8F}" type="presOf" srcId="{2E594989-E2DE-4F57-A913-DC7CB7E84FC5}" destId="{5E4D6ADA-6483-4A4D-BE98-4202A845B144}" srcOrd="0" destOrd="1" presId="urn:microsoft.com/office/officeart/2018/2/layout/IconVerticalSolidList"/>
    <dgm:cxn modelId="{3CCAC9AA-2E20-423C-ACCB-A81E895FEE41}" type="presOf" srcId="{3D10A7DA-7D02-4456-AA26-D5FB75393F48}" destId="{600B67E9-E4E4-4F6D-80C4-D137B1AF58AD}" srcOrd="0" destOrd="0" presId="urn:microsoft.com/office/officeart/2018/2/layout/IconVerticalSolidList"/>
    <dgm:cxn modelId="{BDFD90D9-1729-4730-9AC0-970C70535DD5}" srcId="{A506E09C-8F1A-4DF0-9EDD-1D68F133406D}" destId="{3D10A7DA-7D02-4456-AA26-D5FB75393F48}" srcOrd="0" destOrd="0" parTransId="{A74FB9EF-250B-4935-87C2-415FC9B35A15}" sibTransId="{F08A1FE4-59F8-4F57-BC05-B52B0AFB0CC4}"/>
    <dgm:cxn modelId="{66F4AAA5-19E0-4622-8060-680277357F10}" type="presParOf" srcId="{40E97EE1-2C7E-47EE-B834-3934771EF1D0}" destId="{B84406FB-B679-4AEA-ABEA-E745B3BFAE0A}" srcOrd="0" destOrd="0" presId="urn:microsoft.com/office/officeart/2018/2/layout/IconVerticalSolidList"/>
    <dgm:cxn modelId="{877534AB-A610-42DD-9C1D-534AEFBEC689}" type="presParOf" srcId="{B84406FB-B679-4AEA-ABEA-E745B3BFAE0A}" destId="{9BC4C7BB-B78B-4513-AB4F-11AB55331662}" srcOrd="0" destOrd="0" presId="urn:microsoft.com/office/officeart/2018/2/layout/IconVerticalSolidList"/>
    <dgm:cxn modelId="{C8996CE7-3756-4A90-AE8E-15C13E77B231}" type="presParOf" srcId="{B84406FB-B679-4AEA-ABEA-E745B3BFAE0A}" destId="{063EDDCF-D835-4A3B-A141-B4D19E2A5B17}" srcOrd="1" destOrd="0" presId="urn:microsoft.com/office/officeart/2018/2/layout/IconVerticalSolidList"/>
    <dgm:cxn modelId="{B48D0791-2184-431D-BBD1-7A387FDE58D3}" type="presParOf" srcId="{B84406FB-B679-4AEA-ABEA-E745B3BFAE0A}" destId="{4CF2A10C-7825-4D74-BE54-C30D01133297}" srcOrd="2" destOrd="0" presId="urn:microsoft.com/office/officeart/2018/2/layout/IconVerticalSolidList"/>
    <dgm:cxn modelId="{DCDA65B6-A209-43C1-93C9-624600CEBD6F}" type="presParOf" srcId="{B84406FB-B679-4AEA-ABEA-E745B3BFAE0A}" destId="{A6DEE368-99E7-44B6-98C9-371114B14A17}" srcOrd="3" destOrd="0" presId="urn:microsoft.com/office/officeart/2018/2/layout/IconVerticalSolidList"/>
    <dgm:cxn modelId="{A2DED7A2-BC9A-4E4D-B3AF-6E1D7A734093}" type="presParOf" srcId="{40E97EE1-2C7E-47EE-B834-3934771EF1D0}" destId="{2D9F1878-53FD-4034-B2F1-FD26659C71C1}" srcOrd="1" destOrd="0" presId="urn:microsoft.com/office/officeart/2018/2/layout/IconVerticalSolidList"/>
    <dgm:cxn modelId="{E845B38A-63D4-4796-B8D6-FE69309FFC56}" type="presParOf" srcId="{40E97EE1-2C7E-47EE-B834-3934771EF1D0}" destId="{65DEEF96-6626-4313-AEF7-04C188AB1553}" srcOrd="2" destOrd="0" presId="urn:microsoft.com/office/officeart/2018/2/layout/IconVerticalSolidList"/>
    <dgm:cxn modelId="{AC3D1E89-5E6B-4501-A79D-6496BF263256}" type="presParOf" srcId="{65DEEF96-6626-4313-AEF7-04C188AB1553}" destId="{B431412D-91EC-4B02-A162-EA0772106EC5}" srcOrd="0" destOrd="0" presId="urn:microsoft.com/office/officeart/2018/2/layout/IconVerticalSolidList"/>
    <dgm:cxn modelId="{AA455500-5AB8-43E9-A922-6B3CEF5311EB}" type="presParOf" srcId="{65DEEF96-6626-4313-AEF7-04C188AB1553}" destId="{49F8F251-E9D4-459A-87A3-F2407978E940}" srcOrd="1" destOrd="0" presId="urn:microsoft.com/office/officeart/2018/2/layout/IconVerticalSolidList"/>
    <dgm:cxn modelId="{070B76D6-A449-4603-85C0-2EBCF82356DD}" type="presParOf" srcId="{65DEEF96-6626-4313-AEF7-04C188AB1553}" destId="{56C9052D-EF45-4EC3-B724-33DE42731CEE}" srcOrd="2" destOrd="0" presId="urn:microsoft.com/office/officeart/2018/2/layout/IconVerticalSolidList"/>
    <dgm:cxn modelId="{AB36947F-9215-40C3-8977-10EE93CDF51A}" type="presParOf" srcId="{65DEEF96-6626-4313-AEF7-04C188AB1553}" destId="{905948D2-A5CF-435E-A7E2-E926E1FB1055}" srcOrd="3" destOrd="0" presId="urn:microsoft.com/office/officeart/2018/2/layout/IconVerticalSolidList"/>
    <dgm:cxn modelId="{9086249B-0869-4B4B-B4F4-CEA43E6DBDBD}" type="presParOf" srcId="{65DEEF96-6626-4313-AEF7-04C188AB1553}" destId="{600B67E9-E4E4-4F6D-80C4-D137B1AF58AD}" srcOrd="4" destOrd="0" presId="urn:microsoft.com/office/officeart/2018/2/layout/IconVerticalSolidList"/>
    <dgm:cxn modelId="{98B90876-8F50-4E81-8F68-8E824E86D934}" type="presParOf" srcId="{40E97EE1-2C7E-47EE-B834-3934771EF1D0}" destId="{FE272DE0-5ECE-4E21-94A9-A81D28FDAF08}" srcOrd="3" destOrd="0" presId="urn:microsoft.com/office/officeart/2018/2/layout/IconVerticalSolidList"/>
    <dgm:cxn modelId="{9D5CC098-6167-4763-A7C7-A9AE3306C5AA}" type="presParOf" srcId="{40E97EE1-2C7E-47EE-B834-3934771EF1D0}" destId="{98BA8E71-22E8-42ED-A52C-F80C02BDFBBC}" srcOrd="4" destOrd="0" presId="urn:microsoft.com/office/officeart/2018/2/layout/IconVerticalSolidList"/>
    <dgm:cxn modelId="{CB209B66-8441-4A39-803A-B65BA52A2285}" type="presParOf" srcId="{98BA8E71-22E8-42ED-A52C-F80C02BDFBBC}" destId="{D177949D-4C2D-40CE-813D-91C5ECE0AE84}" srcOrd="0" destOrd="0" presId="urn:microsoft.com/office/officeart/2018/2/layout/IconVerticalSolidList"/>
    <dgm:cxn modelId="{46C03E1B-1DFE-4E37-954B-FB8D53600E9E}" type="presParOf" srcId="{98BA8E71-22E8-42ED-A52C-F80C02BDFBBC}" destId="{D3251435-C9EA-4531-BB2E-C2826E7E8C27}" srcOrd="1" destOrd="0" presId="urn:microsoft.com/office/officeart/2018/2/layout/IconVerticalSolidList"/>
    <dgm:cxn modelId="{9D649A87-993D-4A84-89DC-F9D331CE13B6}" type="presParOf" srcId="{98BA8E71-22E8-42ED-A52C-F80C02BDFBBC}" destId="{B40BE5E5-824E-47B7-BFD2-6F69FE325AAA}" srcOrd="2" destOrd="0" presId="urn:microsoft.com/office/officeart/2018/2/layout/IconVerticalSolidList"/>
    <dgm:cxn modelId="{28750B93-2C14-4310-87DF-6BED70AC9578}" type="presParOf" srcId="{98BA8E71-22E8-42ED-A52C-F80C02BDFBBC}" destId="{0BA9F4BC-2B18-4785-BEFE-32A4A4BACF55}" srcOrd="3" destOrd="0" presId="urn:microsoft.com/office/officeart/2018/2/layout/IconVerticalSolidList"/>
    <dgm:cxn modelId="{9117AD85-C71A-41AD-AD7A-735E8C76EB49}" type="presParOf" srcId="{98BA8E71-22E8-42ED-A52C-F80C02BDFBBC}" destId="{5E4D6ADA-6483-4A4D-BE98-4202A845B14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4C7BB-B78B-4513-AB4F-11AB55331662}">
      <dsp:nvSpPr>
        <dsp:cNvPr id="0" name=""/>
        <dsp:cNvSpPr/>
      </dsp:nvSpPr>
      <dsp:spPr>
        <a:xfrm>
          <a:off x="0" y="572"/>
          <a:ext cx="5314493" cy="1339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EDDCF-D835-4A3B-A141-B4D19E2A5B17}">
      <dsp:nvSpPr>
        <dsp:cNvPr id="0" name=""/>
        <dsp:cNvSpPr/>
      </dsp:nvSpPr>
      <dsp:spPr>
        <a:xfrm>
          <a:off x="405275" y="302016"/>
          <a:ext cx="736863" cy="736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EE368-99E7-44B6-98C9-371114B14A17}">
      <dsp:nvSpPr>
        <dsp:cNvPr id="0" name=""/>
        <dsp:cNvSpPr/>
      </dsp:nvSpPr>
      <dsp:spPr>
        <a:xfrm>
          <a:off x="1547414" y="572"/>
          <a:ext cx="3767078" cy="133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790" tIns="141790" rIns="141790" bIns="14179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Designed and deployed new TFN database in SQL Server</a:t>
          </a:r>
        </a:p>
      </dsp:txBody>
      <dsp:txXfrm>
        <a:off x="1547414" y="572"/>
        <a:ext cx="3767078" cy="1339752"/>
      </dsp:txXfrm>
    </dsp:sp>
    <dsp:sp modelId="{B431412D-91EC-4B02-A162-EA0772106EC5}">
      <dsp:nvSpPr>
        <dsp:cNvPr id="0" name=""/>
        <dsp:cNvSpPr/>
      </dsp:nvSpPr>
      <dsp:spPr>
        <a:xfrm>
          <a:off x="0" y="1675263"/>
          <a:ext cx="5314493" cy="1339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8F251-E9D4-459A-87A3-F2407978E940}">
      <dsp:nvSpPr>
        <dsp:cNvPr id="0" name=""/>
        <dsp:cNvSpPr/>
      </dsp:nvSpPr>
      <dsp:spPr>
        <a:xfrm>
          <a:off x="405275" y="1976707"/>
          <a:ext cx="736863" cy="736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5948D2-A5CF-435E-A7E2-E926E1FB1055}">
      <dsp:nvSpPr>
        <dsp:cNvPr id="0" name=""/>
        <dsp:cNvSpPr/>
      </dsp:nvSpPr>
      <dsp:spPr>
        <a:xfrm>
          <a:off x="1547414" y="1675263"/>
          <a:ext cx="2391521" cy="133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790" tIns="141790" rIns="141790" bIns="14179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Migrated data from string based data in Microsoft Access to normalized database in SQL Server</a:t>
          </a:r>
        </a:p>
      </dsp:txBody>
      <dsp:txXfrm>
        <a:off x="1547414" y="1675263"/>
        <a:ext cx="2391521" cy="1339752"/>
      </dsp:txXfrm>
    </dsp:sp>
    <dsp:sp modelId="{600B67E9-E4E4-4F6D-80C4-D137B1AF58AD}">
      <dsp:nvSpPr>
        <dsp:cNvPr id="0" name=""/>
        <dsp:cNvSpPr/>
      </dsp:nvSpPr>
      <dsp:spPr>
        <a:xfrm>
          <a:off x="3938936" y="1675263"/>
          <a:ext cx="1375556" cy="133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790" tIns="141790" rIns="141790" bIns="14179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Utilized C# to interface with database and bulk import data into SQL Server</a:t>
          </a:r>
        </a:p>
      </dsp:txBody>
      <dsp:txXfrm>
        <a:off x="3938936" y="1675263"/>
        <a:ext cx="1375556" cy="1339752"/>
      </dsp:txXfrm>
    </dsp:sp>
    <dsp:sp modelId="{D177949D-4C2D-40CE-813D-91C5ECE0AE84}">
      <dsp:nvSpPr>
        <dsp:cNvPr id="0" name=""/>
        <dsp:cNvSpPr/>
      </dsp:nvSpPr>
      <dsp:spPr>
        <a:xfrm>
          <a:off x="0" y="3349953"/>
          <a:ext cx="5314493" cy="13397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51435-C9EA-4531-BB2E-C2826E7E8C27}">
      <dsp:nvSpPr>
        <dsp:cNvPr id="0" name=""/>
        <dsp:cNvSpPr/>
      </dsp:nvSpPr>
      <dsp:spPr>
        <a:xfrm>
          <a:off x="405275" y="3651398"/>
          <a:ext cx="736863" cy="736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9F4BC-2B18-4785-BEFE-32A4A4BACF55}">
      <dsp:nvSpPr>
        <dsp:cNvPr id="0" name=""/>
        <dsp:cNvSpPr/>
      </dsp:nvSpPr>
      <dsp:spPr>
        <a:xfrm>
          <a:off x="1547414" y="3349953"/>
          <a:ext cx="2391521" cy="133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790" tIns="141790" rIns="141790" bIns="14179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Developed Angular front end</a:t>
          </a:r>
        </a:p>
      </dsp:txBody>
      <dsp:txXfrm>
        <a:off x="1547414" y="3349953"/>
        <a:ext cx="2391521" cy="1339752"/>
      </dsp:txXfrm>
    </dsp:sp>
    <dsp:sp modelId="{5E4D6ADA-6483-4A4D-BE98-4202A845B144}">
      <dsp:nvSpPr>
        <dsp:cNvPr id="0" name=""/>
        <dsp:cNvSpPr/>
      </dsp:nvSpPr>
      <dsp:spPr>
        <a:xfrm>
          <a:off x="3938936" y="3349953"/>
          <a:ext cx="1375556" cy="1339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790" tIns="141790" rIns="141790" bIns="14179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Utilized TypeScript and Angular to build UI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Real time search functionality added</a:t>
          </a:r>
        </a:p>
      </dsp:txBody>
      <dsp:txXfrm>
        <a:off x="3938936" y="3349953"/>
        <a:ext cx="1375556" cy="1339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/>
          <a:lstStyle>
            <a:lvl1pPr algn="l">
              <a:defRPr sz="1200"/>
            </a:lvl1pPr>
          </a:lstStyle>
          <a:p>
            <a:endParaRPr lang="en-US" dirty="0">
              <a:latin typeface="Tele-GroteskFet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184" y="0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/>
          <a:lstStyle>
            <a:lvl1pPr algn="r">
              <a:defRPr sz="1200"/>
            </a:lvl1pPr>
          </a:lstStyle>
          <a:p>
            <a:fld id="{BD364A1E-6E60-4CD6-B2F0-4356C26C9977}" type="datetimeFigureOut">
              <a:rPr lang="en-US" smtClean="0">
                <a:latin typeface="Tele-GroteskFet" pitchFamily="2" charset="0"/>
              </a:rPr>
              <a:pPr/>
              <a:t>3/16/2020</a:t>
            </a:fld>
            <a:endParaRPr lang="en-US" dirty="0">
              <a:latin typeface="Tele-GroteskFet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57302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 anchor="b"/>
          <a:lstStyle>
            <a:lvl1pPr algn="l">
              <a:defRPr sz="1200"/>
            </a:lvl1pPr>
          </a:lstStyle>
          <a:p>
            <a:endParaRPr lang="en-US" dirty="0">
              <a:latin typeface="Tele-GroteskFet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183" y="8757301"/>
            <a:ext cx="3005448" cy="462899"/>
          </a:xfrm>
          <a:prstGeom prst="rect">
            <a:avLst/>
          </a:prstGeom>
        </p:spPr>
        <p:txBody>
          <a:bodyPr vert="horz" lIns="90580" tIns="45290" rIns="90580" bIns="45290" rtlCol="0" anchor="b"/>
          <a:lstStyle>
            <a:lvl1pPr algn="r">
              <a:defRPr sz="1200"/>
            </a:lvl1pPr>
          </a:lstStyle>
          <a:p>
            <a:fld id="{AFF7B38F-DBD3-46D3-B639-1C4522B4B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95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/>
          <a:lstStyle>
            <a:lvl1pPr algn="l">
              <a:defRPr sz="1200">
                <a:latin typeface="Tele-GroteskFe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184" y="0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/>
          <a:lstStyle>
            <a:lvl1pPr algn="r">
              <a:defRPr sz="1200">
                <a:latin typeface="Tele-GroteskFet" pitchFamily="2" charset="0"/>
              </a:defRPr>
            </a:lvl1pPr>
          </a:lstStyle>
          <a:p>
            <a:fld id="{B6B915B9-B80B-41A1-AD12-80536BCB267C}" type="datetimeFigureOut">
              <a:rPr lang="en-US" smtClean="0"/>
              <a:pPr/>
              <a:t>3/16/2020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0563"/>
            <a:ext cx="61468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72" tIns="45286" rIns="90572" bIns="452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048" y="4380225"/>
            <a:ext cx="5546104" cy="4148776"/>
          </a:xfrm>
          <a:prstGeom prst="rect">
            <a:avLst/>
          </a:prstGeom>
        </p:spPr>
        <p:txBody>
          <a:bodyPr vert="horz" lIns="90572" tIns="45286" rIns="90572" bIns="4528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757302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 anchor="b"/>
          <a:lstStyle>
            <a:lvl1pPr algn="l">
              <a:defRPr sz="1200">
                <a:latin typeface="Tele-GroteskFe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184" y="8757302"/>
            <a:ext cx="3005448" cy="461325"/>
          </a:xfrm>
          <a:prstGeom prst="rect">
            <a:avLst/>
          </a:prstGeom>
        </p:spPr>
        <p:txBody>
          <a:bodyPr vert="horz" lIns="90572" tIns="45286" rIns="90572" bIns="45286" rtlCol="0" anchor="b"/>
          <a:lstStyle>
            <a:lvl1pPr algn="r">
              <a:defRPr sz="1200">
                <a:latin typeface="Tele-GroteskFet" pitchFamily="2" charset="0"/>
              </a:defRPr>
            </a:lvl1pPr>
          </a:lstStyle>
          <a:p>
            <a:fld id="{828D7002-10C4-4E85-AF1E-2279343860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50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41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342871" algn="l" defTabSz="685741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685741" algn="l" defTabSz="685741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028611" algn="l" defTabSz="685741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371482" algn="l" defTabSz="685741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1714352" algn="l" defTabSz="685741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2057223" algn="l" defTabSz="685741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400094" algn="l" defTabSz="685741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742963" algn="l" defTabSz="685741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- Cover - White N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110085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lnSpc>
                <a:spcPct val="75000"/>
              </a:lnSpc>
              <a:defRPr sz="7200" b="0" i="0">
                <a:solidFill>
                  <a:schemeClr val="bg1"/>
                </a:solidFill>
                <a:latin typeface="Tele-GroteskUlt" pitchFamily="2" charset="0"/>
                <a:cs typeface="Tele-GroteskUlt" pitchFamily="2" charset="0"/>
              </a:defRPr>
            </a:lvl1pPr>
          </a:lstStyle>
          <a:p>
            <a:r>
              <a:rPr lang="en-US" dirty="0"/>
              <a:t>COVER SLIDE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778529"/>
            <a:ext cx="9144000" cy="548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+mn-lt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B0450DF-41FA-3A4B-A2C1-33B827825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A7592-F0E6-784F-AC8A-F69AF6BAE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9819" y="4551154"/>
            <a:ext cx="1164362" cy="1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1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- Section - Image Right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AD921-B9DA-AB42-BC8E-9481C161DA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8129" y="1"/>
            <a:ext cx="3335871" cy="51435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062" y="1487393"/>
            <a:ext cx="5687696" cy="1533726"/>
          </a:xfrm>
          <a:prstGeom prst="rect">
            <a:avLst/>
          </a:prstGeom>
        </p:spPr>
        <p:txBody>
          <a:bodyPr vert="horz" wrap="square" lIns="73152" tIns="34340" rIns="68681" bIns="34340" rtlCol="0" anchor="ctr">
            <a:spAutoFit/>
          </a:bodyPr>
          <a:lstStyle>
            <a:lvl1pPr algn="ctr">
              <a:lnSpc>
                <a:spcPct val="65000"/>
              </a:lnSpc>
              <a:defRPr sz="72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7141" y="3090422"/>
            <a:ext cx="5381539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05A86BD-C90E-0949-AEC0-378B75E9C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7AD735-A862-F34B-B2CE-2630FDF91CB5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7EAE97-41FE-994B-9626-237ACFBDB095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D14240-D909-8B4F-9CF1-3EB0D1C8E3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3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- Section - Image Full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4E4B36-8E59-1C44-A94D-596D99EE7B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677725"/>
            <a:ext cx="9144000" cy="34657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5383915-5CF0-5347-A6B3-6BEAC70DF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89" y="386713"/>
            <a:ext cx="8215533" cy="2063551"/>
          </a:xfrm>
          <a:prstGeom prst="rect">
            <a:avLst/>
          </a:prstGeom>
        </p:spPr>
        <p:txBody>
          <a:bodyPr vert="horz" wrap="square" lIns="73152" tIns="34340" rIns="68681" bIns="34340" rtlCol="0" anchor="ctr">
            <a:spAutoFit/>
          </a:bodyPr>
          <a:lstStyle>
            <a:lvl1pPr algn="ctr">
              <a:lnSpc>
                <a:spcPct val="60000"/>
              </a:lnSpc>
              <a:defRPr sz="105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F7821A6-1391-3940-97F8-ABCBBCBFC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D438AD9-0F79-AE45-89DA-B4186F737E6D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4FF866-25CF-DF42-B175-F6CB0422CAF0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C7874-B4CD-9940-BD81-80113E9899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42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- Section - Image Full 2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F02C17-FC07-7C4E-8F50-2072080F5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09"/>
          <a:stretch/>
        </p:blipFill>
        <p:spPr>
          <a:xfrm>
            <a:off x="0" y="1677724"/>
            <a:ext cx="9144000" cy="3465775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F7821A6-1391-3940-97F8-ABCBBCBFC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D438AD9-0F79-AE45-89DA-B4186F737E6D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4FF866-25CF-DF42-B175-F6CB0422CAF0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C74E52-3BE6-6246-91F5-3DA2AEA3EF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D0929B11-4FD1-6640-B531-8846FD5F0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89" y="386713"/>
            <a:ext cx="8215533" cy="2063551"/>
          </a:xfrm>
          <a:prstGeom prst="rect">
            <a:avLst/>
          </a:prstGeom>
        </p:spPr>
        <p:txBody>
          <a:bodyPr vert="horz" wrap="square" lIns="73152" tIns="34340" rIns="68681" bIns="34340" rtlCol="0" anchor="ctr">
            <a:spAutoFit/>
          </a:bodyPr>
          <a:lstStyle>
            <a:lvl1pPr algn="ctr">
              <a:lnSpc>
                <a:spcPct val="60000"/>
              </a:lnSpc>
              <a:defRPr sz="105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48738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- Section - Image Full 3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55928-41CA-0E49-AF8F-7126B7699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2D9318C-CFDA-2F40-AD55-C717B445D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58716"/>
            <a:ext cx="9143999" cy="1040001"/>
          </a:xfrm>
          <a:prstGeom prst="rect">
            <a:avLst/>
          </a:prstGeom>
        </p:spPr>
        <p:txBody>
          <a:bodyPr vert="horz" wrap="square" lIns="73152" tIns="34340" rIns="68681" bIns="34340" rtlCol="0" anchor="ctr">
            <a:spAutoFit/>
          </a:bodyPr>
          <a:lstStyle>
            <a:lvl1pPr algn="ctr">
              <a:lnSpc>
                <a:spcPct val="60000"/>
              </a:lnSpc>
              <a:defRPr sz="105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6417-EEDA-6D47-AC60-1FBC19437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F7CF513-F6C8-9C4B-BD6D-8881704D81D8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ABEC7C-065A-7043-8392-7A6A74D5556B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3629DD-C306-0945-B68F-B4CDE140CD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0691" y="3198717"/>
            <a:ext cx="8522616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bg1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4570EA-5AD5-D046-9D08-5BDC4109BE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53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Body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877824"/>
            <a:ext cx="877824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D2B7D-EF97-994E-8D9B-ACCBF56FC173}"/>
              </a:ext>
            </a:extLst>
          </p:cNvPr>
          <p:cNvSpPr txBox="1">
            <a:spLocks/>
          </p:cNvSpPr>
          <p:nvPr userDrawn="1"/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r" defTabSz="342871" rtl="0" eaLnBrk="1" latinLnBrk="0" hangingPunct="1">
              <a:defRPr sz="900" b="0" i="0" kern="1200">
                <a:solidFill>
                  <a:schemeClr val="accent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154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Body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26FCFD8-FE16-3149-A9AA-9C2713F0F13B}"/>
              </a:ext>
            </a:extLst>
          </p:cNvPr>
          <p:cNvSpPr txBox="1">
            <a:spLocks/>
          </p:cNvSpPr>
          <p:nvPr userDrawn="1"/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r" defTabSz="342871" rtl="0" eaLnBrk="1" latinLnBrk="0" hangingPunct="1">
              <a:defRPr sz="900" b="0" i="0" kern="1200">
                <a:solidFill>
                  <a:schemeClr val="accent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65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Body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620EC0D-69D2-8F4B-8843-C2E18150249D}"/>
              </a:ext>
            </a:extLst>
          </p:cNvPr>
          <p:cNvSpPr/>
          <p:nvPr userDrawn="1"/>
        </p:nvSpPr>
        <p:spPr>
          <a:xfrm>
            <a:off x="0" y="0"/>
            <a:ext cx="9144000" cy="8778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182878" y="1024128"/>
            <a:ext cx="8778240" cy="37398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79" y="146304"/>
            <a:ext cx="877823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D2B7D-EF97-994E-8D9B-ACCBF56FC173}"/>
              </a:ext>
            </a:extLst>
          </p:cNvPr>
          <p:cNvSpPr txBox="1">
            <a:spLocks/>
          </p:cNvSpPr>
          <p:nvPr userDrawn="1"/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r" defTabSz="342871" rtl="0" eaLnBrk="1" latinLnBrk="0" hangingPunct="1">
              <a:defRPr sz="900" b="0" i="0" kern="1200">
                <a:solidFill>
                  <a:schemeClr val="accent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907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Body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59D3BA-3FF1-9C42-8A28-0D281A8ACDB3}"/>
              </a:ext>
            </a:extLst>
          </p:cNvPr>
          <p:cNvSpPr/>
          <p:nvPr userDrawn="1"/>
        </p:nvSpPr>
        <p:spPr>
          <a:xfrm>
            <a:off x="0" y="0"/>
            <a:ext cx="9144000" cy="8778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1024128"/>
            <a:ext cx="4297680" cy="3739896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672584" y="1024128"/>
            <a:ext cx="4297680" cy="3739896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878738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26FCFD8-FE16-3149-A9AA-9C2713F0F13B}"/>
              </a:ext>
            </a:extLst>
          </p:cNvPr>
          <p:cNvSpPr txBox="1">
            <a:spLocks/>
          </p:cNvSpPr>
          <p:nvPr userDrawn="1"/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r" defTabSz="342871" rtl="0" eaLnBrk="1" latinLnBrk="0" hangingPunct="1">
              <a:defRPr sz="900" b="0" i="0" kern="1200">
                <a:solidFill>
                  <a:schemeClr val="accent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T-Mobile 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471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 - Body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760B4C8-4E62-9448-BBBB-3AEEE2FD36DD}"/>
              </a:ext>
            </a:extLst>
          </p:cNvPr>
          <p:cNvSpPr/>
          <p:nvPr userDrawn="1"/>
        </p:nvSpPr>
        <p:spPr>
          <a:xfrm>
            <a:off x="4557173" y="0"/>
            <a:ext cx="4586828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4176849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Comparisons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26FCFD8-FE16-3149-A9AA-9C2713F0F13B}"/>
              </a:ext>
            </a:extLst>
          </p:cNvPr>
          <p:cNvSpPr txBox="1">
            <a:spLocks/>
          </p:cNvSpPr>
          <p:nvPr userDrawn="1"/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r" defTabSz="342871" rtl="0" eaLnBrk="1" latinLnBrk="0" hangingPunct="1">
              <a:defRPr sz="900" b="0" i="0" kern="1200">
                <a:solidFill>
                  <a:schemeClr val="accent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T-Mobile Confidential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1AA0F9A-3DF2-3B48-A71A-548E1DEE9388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D66EA2-C3C0-8249-A609-5F46948FF5F5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3EA2BFA-9532-E94F-8804-9E32693D561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4297680" cy="38862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C4C8BFD4-6191-1644-A86C-D0EEC761CB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72584" y="877824"/>
            <a:ext cx="4297680" cy="3886200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24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- Body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6C4BEC-36F3-6A45-BDDC-DC86677EA31C}"/>
              </a:ext>
            </a:extLst>
          </p:cNvPr>
          <p:cNvSpPr/>
          <p:nvPr userDrawn="1"/>
        </p:nvSpPr>
        <p:spPr>
          <a:xfrm>
            <a:off x="2" y="0"/>
            <a:ext cx="331590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664915" y="146304"/>
            <a:ext cx="5314493" cy="469027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E045E2-3B07-1643-A7AC-58D4E63A25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440656"/>
            <a:ext cx="3315907" cy="2101574"/>
          </a:xfrm>
        </p:spPr>
        <p:txBody>
          <a:bodyPr wrap="square" lIns="73152">
            <a:spAutoFit/>
          </a:bodyPr>
          <a:lstStyle>
            <a:lvl1pPr algn="ctr">
              <a:lnSpc>
                <a:spcPct val="6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OF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BEC9CF5-9755-4045-812D-1DCACE8563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accent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B1F790D-63F8-C04B-B906-A18E76123E94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accent1"/>
                </a:solidFill>
              </a:rPr>
              <a:pPr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950F4C-C954-AB4A-868D-F5DE3D537B28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39C333-3E96-C746-A5C2-17678A401B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42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- Cover - Black N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DBD896D-2878-7D44-B8A2-7CF098EC4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02902-9EA0-2441-B027-B7E1FA138B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9819" y="4551154"/>
            <a:ext cx="1164362" cy="1915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01BCDE6-48DE-41E7-95F8-65469D80A1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110085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lnSpc>
                <a:spcPct val="75000"/>
              </a:lnSpc>
              <a:defRPr sz="7200" b="0" i="0">
                <a:solidFill>
                  <a:schemeClr val="tx2"/>
                </a:solidFill>
                <a:latin typeface="Tele-GroteskUlt" pitchFamily="2" charset="0"/>
                <a:cs typeface="Tele-GroteskUlt" pitchFamily="2" charset="0"/>
              </a:defRPr>
            </a:lvl1pPr>
          </a:lstStyle>
          <a:p>
            <a:r>
              <a:rPr lang="en-US" dirty="0"/>
              <a:t>COVER SLIDE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97A3BB7-4DAE-4DBD-8F69-0A24EB556C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778529"/>
            <a:ext cx="9144000" cy="548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+mn-lt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</p:spTree>
    <p:extLst>
      <p:ext uri="{BB962C8B-B14F-4D97-AF65-F5344CB8AC3E}">
        <p14:creationId xmlns:p14="http://schemas.microsoft.com/office/powerpoint/2010/main" val="3135004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- Body Slides - Image Left - Magenta Bod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0F6123-68F7-4147-93FB-4ED09B2939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0"/>
          <a:stretch/>
        </p:blipFill>
        <p:spPr>
          <a:xfrm flipH="1">
            <a:off x="-5459" y="-1921"/>
            <a:ext cx="3321366" cy="5155609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664915" y="825500"/>
            <a:ext cx="5314493" cy="40110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B4FC76-E995-415D-BAD3-A36618C14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4914" y="146304"/>
            <a:ext cx="531449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43A28EC-93D6-CA41-B20A-91363806C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3160714-7ABE-A843-8CC4-F2601F7C3188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E1C330-D2FA-7F42-92D4-330AD8A3E1C0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1D6B1-EC22-4E45-8B8D-9CF63BD6A9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472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- Body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365760"/>
            <a:ext cx="5691226" cy="439826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BC704C-D3E9-A14A-8E88-7E96CD00A0F4}"/>
              </a:ext>
            </a:extLst>
          </p:cNvPr>
          <p:cNvSpPr/>
          <p:nvPr userDrawn="1"/>
        </p:nvSpPr>
        <p:spPr>
          <a:xfrm>
            <a:off x="5822634" y="0"/>
            <a:ext cx="332136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C6F8205A-046D-A947-BD09-AA34CD3B22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2634" y="1520963"/>
            <a:ext cx="3321366" cy="2101574"/>
          </a:xfrm>
        </p:spPr>
        <p:txBody>
          <a:bodyPr wrap="square" lIns="73152">
            <a:spAutoFit/>
          </a:bodyPr>
          <a:lstStyle>
            <a:lvl1pPr algn="ctr">
              <a:lnSpc>
                <a:spcPct val="6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OF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F53CCF4-9B5E-3449-B850-B21C80A89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733290D-ABAA-B644-B8A4-C959C25D6EF5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5C7795-84B9-DF4C-8849-B3C3DEAE4FF5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354ADA-6E86-5B42-9E68-3D96DA5127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7175" y="4846083"/>
            <a:ext cx="866949" cy="3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091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Body Slides - Image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3D64E-0F0E-8349-97B8-8B9762D7DC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8908" y="0"/>
            <a:ext cx="3325092" cy="5143500"/>
          </a:xfrm>
          <a:prstGeom prst="rect">
            <a:avLst/>
          </a:prstGeom>
        </p:spPr>
      </p:pic>
      <p:sp>
        <p:nvSpPr>
          <p:cNvPr id="14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5409656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5409656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4CB560-3CA9-F04B-8F53-21F14E7E8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D68BEE8-208A-C145-AB83-CBAD10B3665D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A823EE-E3D1-ED4F-A520-E78E21F401BA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82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Body Slides - Image R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7DF75-4F3A-0A41-9D17-6CA885D0CB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8907" y="0"/>
            <a:ext cx="3325093" cy="5143500"/>
          </a:xfrm>
          <a:prstGeom prst="rect">
            <a:avLst/>
          </a:prstGeom>
        </p:spPr>
      </p:pic>
      <p:sp>
        <p:nvSpPr>
          <p:cNvPr id="14" name="Content Placeholder 5"/>
          <p:cNvSpPr>
            <a:spLocks noGrp="1"/>
          </p:cNvSpPr>
          <p:nvPr>
            <p:ph sz="quarter" idx="12"/>
          </p:nvPr>
        </p:nvSpPr>
        <p:spPr>
          <a:xfrm>
            <a:off x="182880" y="877824"/>
            <a:ext cx="5409656" cy="3886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" y="146304"/>
            <a:ext cx="5409656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368EC4-4B3C-3544-8999-F13D16DAF3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8CFEBB4-AF00-8245-B32A-91EB4C052A2F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EF0B9-6A5B-964F-AF09-A96A4F5C194D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27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- Body Slides -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2C3FE-C91F-F74A-8445-5B12ADA5E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3318935" cy="5143500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664915" y="825500"/>
            <a:ext cx="5314493" cy="40110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B4FC76-E995-415D-BAD3-A36618C14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4914" y="146304"/>
            <a:ext cx="531449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36335E5-AA53-0B49-B1B5-C3C4BDB3D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accent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1AB4AED-BAFC-AA4A-A8BC-CB03B5CEE93F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accent1"/>
                </a:solidFill>
              </a:rPr>
              <a:pPr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B7E5E2-9C4C-E948-8CFF-00130EC0C889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F857B7-845B-FD48-851A-0890943B91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414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- Body Slides - Image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E26B590-6349-4042-A534-9B5809011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317640" cy="5143500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664915" y="825500"/>
            <a:ext cx="5314493" cy="40110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B4FC76-E995-415D-BAD3-A36618C14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4914" y="146304"/>
            <a:ext cx="531449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888681B8-F3CE-9541-8524-83267AD63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accent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F66C3A5-EDDF-FD48-9B31-011E6BE70B7A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accent1"/>
                </a:solidFill>
              </a:rPr>
              <a:pPr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6FBF73-B71A-6F4C-AA7C-0C2AC0F272C5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CB06E6-C269-6C44-9860-9407169CEC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8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 - Body Slides - Image Lef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C1C248-9631-E945-84BA-A27ED83C25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3321366" cy="5143500"/>
          </a:xfrm>
          <a:prstGeom prst="rect">
            <a:avLst/>
          </a:prstGeom>
        </p:spPr>
      </p:pic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664915" y="825500"/>
            <a:ext cx="5314493" cy="40110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B4FC76-E995-415D-BAD3-A36618C14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4914" y="146304"/>
            <a:ext cx="5314494" cy="552973"/>
          </a:xfrm>
        </p:spPr>
        <p:txBody>
          <a:bodyPr>
            <a:noAutofit/>
          </a:bodyPr>
          <a:lstStyle>
            <a:lvl1pPr>
              <a:defRPr sz="3200" baseline="0">
                <a:solidFill>
                  <a:srgbClr val="E20074"/>
                </a:solidFill>
              </a:defRPr>
            </a:lvl1pPr>
          </a:lstStyle>
          <a:p>
            <a:r>
              <a:rPr lang="en-US" dirty="0"/>
              <a:t>TITLE OF SLIDE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D64C4BE-92AA-E04F-91E3-9BDD0C4F3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accent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5D3CE1-0808-4540-8609-8E987136FA04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accent1"/>
                </a:solidFill>
              </a:rPr>
              <a:pPr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943278-D289-5340-B1FD-7164143B8D25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F6E04D-1CB5-A444-BA9B-149BEAC5B2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903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Closing Slides Magenta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AEF473-162D-4E4A-B151-A64DD5D5236E}"/>
              </a:ext>
            </a:extLst>
          </p:cNvPr>
          <p:cNvSpPr txBox="1"/>
          <p:nvPr userDrawn="1"/>
        </p:nvSpPr>
        <p:spPr>
          <a:xfrm>
            <a:off x="2945593" y="1286110"/>
            <a:ext cx="3252814" cy="25712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0" dirty="0">
                <a:solidFill>
                  <a:schemeClr val="bg1"/>
                </a:solidFill>
                <a:latin typeface="Tele-GroteskUlt" pitchFamily="2" charset="77"/>
                <a:cs typeface="Arial" pitchFamily="34" charset="0"/>
              </a:rPr>
              <a:t>LET’S</a:t>
            </a:r>
          </a:p>
          <a:p>
            <a:pPr algn="ctr">
              <a:lnSpc>
                <a:spcPct val="60000"/>
              </a:lnSpc>
            </a:pPr>
            <a:r>
              <a:rPr lang="en-US" sz="10500" dirty="0">
                <a:solidFill>
                  <a:schemeClr val="bg1"/>
                </a:solidFill>
                <a:latin typeface="Tele-GroteskUlt" pitchFamily="2" charset="77"/>
                <a:cs typeface="Arial" pitchFamily="34" charset="0"/>
              </a:rPr>
              <a:t>TALK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E5A69-E321-3F4F-B10A-32B0F32B25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92592" y="4603780"/>
            <a:ext cx="1775428" cy="2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1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7 - Closing Slides Full Image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7EC83-DD28-F442-9B78-1DE6C658D1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9143998" cy="5143500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2D9318C-CFDA-2F40-AD55-C717B445D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809953"/>
            <a:ext cx="9143999" cy="1523595"/>
          </a:xfrm>
          <a:prstGeom prst="rect">
            <a:avLst/>
          </a:prstGeom>
        </p:spPr>
        <p:txBody>
          <a:bodyPr vert="horz" wrap="square" lIns="73152" tIns="34340" rIns="68681" bIns="34340" rtlCol="0" anchor="ctr">
            <a:spAutoFit/>
          </a:bodyPr>
          <a:lstStyle>
            <a:lvl1pPr algn="ctr">
              <a:lnSpc>
                <a:spcPct val="90000"/>
              </a:lnSpc>
              <a:defRPr sz="105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LET’S TALK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27D8D-8541-694C-A442-CBAA2230D2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2592" y="4603780"/>
            <a:ext cx="1775428" cy="2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67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Closing Slides AYWU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CCE4DC-D02D-554E-B696-C8495BE150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89080" y="461596"/>
            <a:ext cx="2365839" cy="430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0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- Cover - Magenta No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DBD896D-2878-7D44-B8A2-7CF098EC4A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ctr">
              <a:defRPr sz="900" b="0" i="0">
                <a:solidFill>
                  <a:schemeClr val="tx2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9473A-7B7B-8E47-A87D-E7F7E2A1A3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2268" y="4624123"/>
            <a:ext cx="1099464" cy="1825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EA1D843-2B20-4C2F-9987-59654D9CAA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110085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lnSpc>
                <a:spcPct val="75000"/>
              </a:lnSpc>
              <a:defRPr sz="7200" b="0" i="0">
                <a:solidFill>
                  <a:srgbClr val="E20074"/>
                </a:solidFill>
                <a:latin typeface="Tele-GroteskUlt" pitchFamily="2" charset="0"/>
                <a:cs typeface="Tele-GroteskUlt" pitchFamily="2" charset="0"/>
              </a:defRPr>
            </a:lvl1pPr>
          </a:lstStyle>
          <a:p>
            <a:r>
              <a:rPr lang="en-US" dirty="0"/>
              <a:t>COVER SLIDE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9E99550-980B-4FD1-AE2E-257CE89624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778529"/>
            <a:ext cx="9144000" cy="5486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 i="0">
                <a:solidFill>
                  <a:schemeClr val="tx2"/>
                </a:solidFill>
                <a:latin typeface="+mn-lt"/>
                <a:cs typeface="Tele-GroteskFe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</p:spTree>
    <p:extLst>
      <p:ext uri="{BB962C8B-B14F-4D97-AF65-F5344CB8AC3E}">
        <p14:creationId xmlns:p14="http://schemas.microsoft.com/office/powerpoint/2010/main" val="99433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- Cover - Image Right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7102A5-121D-CC46-B44F-7AED9912A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2634" y="0"/>
            <a:ext cx="3321366" cy="5143500"/>
          </a:xfrm>
          <a:prstGeom prst="rect">
            <a:avLst/>
          </a:prstGeom>
        </p:spPr>
      </p:pic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1885907"/>
            <a:ext cx="5822634" cy="900347"/>
          </a:xfrm>
          <a:prstGeom prst="rect">
            <a:avLst/>
          </a:prstGeom>
        </p:spPr>
        <p:txBody>
          <a:bodyPr vert="horz" wrap="square" lIns="73152" tIns="34340" rIns="68681" bIns="34340" rtlCol="0" anchor="ctr">
            <a:spAutoFit/>
          </a:bodyPr>
          <a:lstStyle>
            <a:lvl1pPr algn="ctr">
              <a:lnSpc>
                <a:spcPct val="75000"/>
              </a:lnSpc>
              <a:defRPr sz="72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COVER SLIDE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2786254"/>
            <a:ext cx="5822634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343403" rtl="0" eaLnBrk="1" latinLnBrk="0" hangingPunct="1"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+mn-lt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713EB92-5DF2-4E48-AD3E-DD89F01D3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4030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D77B6-DCCF-524D-9308-FD85ED4244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83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- Cover - Full Image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F3FC7F-00A6-4949-B5A7-7B159B0B24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3999" cy="3755922"/>
          </a:xfrm>
          <a:prstGeom prst="rect">
            <a:avLst/>
          </a:prstGeom>
        </p:spPr>
      </p:pic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2D9318C-CFDA-2F40-AD55-C717B445D2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2989016"/>
            <a:ext cx="9143999" cy="1523595"/>
          </a:xfrm>
          <a:prstGeom prst="rect">
            <a:avLst/>
          </a:prstGeom>
        </p:spPr>
        <p:txBody>
          <a:bodyPr vert="horz" wrap="square" lIns="73152" tIns="34340" rIns="68681" bIns="34340" rtlCol="0" anchor="ctr">
            <a:spAutoFit/>
          </a:bodyPr>
          <a:lstStyle>
            <a:lvl1pPr algn="ctr">
              <a:lnSpc>
                <a:spcPct val="90000"/>
              </a:lnSpc>
              <a:defRPr sz="105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COVER SLIDE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A73BCD5-0392-3040-B519-B14C9FF37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4030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B0D7B06-5C62-4D4B-A2AA-D98EDAFA30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81227" y="4398958"/>
            <a:ext cx="5381539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bg1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 NAME &amp; 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F2412-C05D-5947-8479-D4CD796F6E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8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tice of Confidentialit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99697" y="1334814"/>
            <a:ext cx="7830206" cy="13137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BA668-3D3D-784F-9D7A-8B1E89D654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46" y="779526"/>
            <a:ext cx="7711708" cy="302299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808C9C4-28DB-E244-A5B7-41682409CA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accent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3684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T-Mobile Highly Restrict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99697" y="1334814"/>
            <a:ext cx="7830206" cy="13137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987E14-A710-FD4C-B936-19E4C91317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46" y="797818"/>
            <a:ext cx="8085236" cy="299227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14D075-9FBD-D14C-9E3E-9BEC22A15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accent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64663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- Section - No Image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97995" y="1627682"/>
            <a:ext cx="8229600" cy="1177346"/>
          </a:xfrm>
          <a:prstGeom prst="rect">
            <a:avLst/>
          </a:prstGeom>
        </p:spPr>
        <p:txBody>
          <a:bodyPr vert="horz" lIns="68681" tIns="34340" rIns="68681" bIns="34340" rtlCol="0" anchor="ctr">
            <a:spAutoFit/>
          </a:bodyPr>
          <a:lstStyle>
            <a:lvl1pPr algn="ctr">
              <a:defRPr sz="72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21412" y="2805028"/>
            <a:ext cx="6382765" cy="3642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F296223-8DFC-8D41-9C1E-B457745869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7C6F683-20AD-6742-B04D-8B2D64745CC1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7C7CC-09D8-7245-8AC9-2CEF84CABE79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4AFC41-3259-A04F-BE0C-30B4DABB31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- Section - Image Left">
    <p:bg>
      <p:bgPr>
        <a:solidFill>
          <a:srgbClr val="E20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02281" y="1487393"/>
            <a:ext cx="5657064" cy="1533726"/>
          </a:xfrm>
          <a:prstGeom prst="rect">
            <a:avLst/>
          </a:prstGeom>
        </p:spPr>
        <p:txBody>
          <a:bodyPr vert="horz" wrap="square" lIns="73152" tIns="34340" rIns="68681" bIns="34340" rtlCol="0" anchor="ctr">
            <a:spAutoFit/>
          </a:bodyPr>
          <a:lstStyle>
            <a:lvl1pPr algn="ctr">
              <a:lnSpc>
                <a:spcPct val="65000"/>
              </a:lnSpc>
              <a:defRPr sz="7200">
                <a:solidFill>
                  <a:schemeClr val="bg1"/>
                </a:solidFill>
                <a:latin typeface="Tele-GroteskUlt" pitchFamily="2" charset="0"/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72276" y="3033860"/>
            <a:ext cx="5523282" cy="36084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343403" rtl="0" eaLnBrk="1" latinLnBrk="0" hangingPunct="1">
              <a:spcBef>
                <a:spcPct val="0"/>
              </a:spcBef>
              <a:buNone/>
              <a:defRPr lang="en-US" sz="3200" b="0" i="0" kern="1200" dirty="0">
                <a:solidFill>
                  <a:schemeClr val="tx1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  <a:lvl2pPr marL="34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6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72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SINGLE SUPPORT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8FBE1-9004-D644-9EEF-747AA679D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0"/>
          <a:stretch/>
        </p:blipFill>
        <p:spPr>
          <a:xfrm flipH="1">
            <a:off x="-5459" y="-1921"/>
            <a:ext cx="3321366" cy="515560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88DC098-B43F-E34E-A84F-6E43A0545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bg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69091AE-A5A2-AF4A-9EF9-602360F139D1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157BBF-18C4-B946-8537-E1A265DD2D57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25E6F-74A4-1F4B-BF8B-A11E6BF84B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0690" y="4945542"/>
            <a:ext cx="747600" cy="1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5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291" y="100209"/>
            <a:ext cx="1033396" cy="217824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257175" y="1493342"/>
            <a:ext cx="8099426" cy="966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/>
              <a:t>Cover</a:t>
            </a:r>
            <a:r>
              <a:rPr lang="en-US" baseline="0" dirty="0"/>
              <a:t>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0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36" r:id="rId2"/>
    <p:sldLayoutId id="2147483842" r:id="rId3"/>
    <p:sldLayoutId id="2147483823" r:id="rId4"/>
    <p:sldLayoutId id="2147483849" r:id="rId5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Fet" pitchFamily="2" charset="0"/>
          <a:ea typeface="+mj-ea"/>
          <a:cs typeface="Tele-GroteskFe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8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5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 userDrawn="1"/>
        </p:nvSpPr>
        <p:spPr>
          <a:xfrm>
            <a:off x="257175" y="1493342"/>
            <a:ext cx="8099426" cy="966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>
                <a:solidFill>
                  <a:srgbClr val="E20074"/>
                </a:solidFill>
              </a:rPr>
              <a:t>Confidential Statements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C229D9D-7059-F94E-9D10-5EA88E49696D}"/>
              </a:ext>
            </a:extLst>
          </p:cNvPr>
          <p:cNvSpPr txBox="1">
            <a:spLocks/>
          </p:cNvSpPr>
          <p:nvPr userDrawn="1"/>
        </p:nvSpPr>
        <p:spPr>
          <a:xfrm>
            <a:off x="48684" y="4938660"/>
            <a:ext cx="778933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7D8F82A-1588-844F-812C-0654F71EB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accent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 dirty="0"/>
              <a:t>T-Mobile Confidential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CC35E22-B7BA-F148-9808-D0A3E9063014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accent1"/>
                </a:solidFill>
              </a:rPr>
              <a:pPr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9918E-55E0-3743-8AF5-4E0AD45A08FA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BC5E2-4496-CB47-AB6A-3B7A94C463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7175" y="4846083"/>
            <a:ext cx="866949" cy="3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3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0" indent="0" algn="l" defTabSz="343403" rtl="0" eaLnBrk="1" latinLnBrk="0" hangingPunct="1">
        <a:spcBef>
          <a:spcPct val="20000"/>
        </a:spcBef>
        <a:buFont typeface="Arial"/>
        <a:buNone/>
        <a:defRPr sz="24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Font typeface="Arial"/>
        <a:buChar char="•"/>
        <a:defRPr sz="15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Font typeface="Arial"/>
        <a:buChar char="–"/>
        <a:defRPr sz="12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361950" y="1353642"/>
            <a:ext cx="8099426" cy="966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/>
              <a:t>Section Title Slides  </a:t>
            </a:r>
          </a:p>
        </p:txBody>
      </p:sp>
      <p:sp>
        <p:nvSpPr>
          <p:cNvPr id="6" name="Subtitle 2"/>
          <p:cNvSpPr txBox="1">
            <a:spLocks/>
          </p:cNvSpPr>
          <p:nvPr userDrawn="1"/>
        </p:nvSpPr>
        <p:spPr>
          <a:xfrm>
            <a:off x="361950" y="1985460"/>
            <a:ext cx="6908800" cy="151339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343403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Tele-GroteskFet" pitchFamily="2" charset="0"/>
                <a:ea typeface="+mn-ea"/>
                <a:cs typeface="Tele-GroteskFet" pitchFamily="2" charset="0"/>
              </a:defRPr>
            </a:lvl1pPr>
            <a:lvl2pPr marL="343403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2pPr>
            <a:lvl3pPr marL="686806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3pPr>
            <a:lvl4pPr marL="1030209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4pPr>
            <a:lvl5pPr marL="1373612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Arial" pitchFamily="34" charset="0"/>
              </a:defRPr>
            </a:lvl5pPr>
            <a:lvl6pPr marL="1717015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60418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3820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7223" indent="0" algn="ctr" defTabSz="343403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</a:t>
            </a:r>
            <a:r>
              <a:rPr lang="en-US" baseline="0" dirty="0"/>
              <a:t> provided layouts should be used for sub-sections or individual chapters within a presentation.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6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53" r:id="rId3"/>
    <p:sldLayoutId id="2147483850" r:id="rId4"/>
    <p:sldLayoutId id="2147483851" r:id="rId5"/>
    <p:sldLayoutId id="2147483840" r:id="rId6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Fet" pitchFamily="2" charset="0"/>
          <a:ea typeface="+mj-ea"/>
          <a:cs typeface="Tele-GroteskFe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Font typeface="Arial"/>
        <a:buChar char="•"/>
        <a:defRPr sz="15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Font typeface="Arial"/>
        <a:buChar char="–"/>
        <a:defRPr sz="12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79" y="150252"/>
            <a:ext cx="882507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 dirty="0"/>
              <a:t>Body – No Image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876075"/>
            <a:ext cx="8825078" cy="3883704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361AF82-B2CD-DC4C-882F-DF7021C9A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chemeClr val="accent1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54763E8-FA2B-9141-8ABC-5B7B38C2C35E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chemeClr val="accent1"/>
                </a:solidFill>
              </a:rPr>
              <a:pPr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D8CA7-F954-DD4D-BA3E-DD4620044556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6EB6C7-3774-434B-904F-3844AFB7A3C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7175" y="4846083"/>
            <a:ext cx="866949" cy="3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1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839" r:id="rId3"/>
    <p:sldLayoutId id="2147483852" r:id="rId4"/>
    <p:sldLayoutId id="2147483853" r:id="rId5"/>
    <p:sldLayoutId id="2147483739" r:id="rId6"/>
    <p:sldLayoutId id="2147483854" r:id="rId7"/>
    <p:sldLayoutId id="2147483740" r:id="rId8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rgbClr val="E20074"/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b="0" i="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5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79" y="150252"/>
            <a:ext cx="882507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 dirty="0"/>
              <a:t>Body Slide Images – Right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876075"/>
            <a:ext cx="8825078" cy="3883704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0C36C0-C151-B84F-89D6-B19CD7E69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rgbClr val="E20074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085C0C0-F226-FE41-8EA1-E5BCBD71401B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rgbClr val="E20074"/>
                </a:solidFill>
              </a:rPr>
              <a:pPr/>
              <a:t>‹#›</a:t>
            </a:fld>
            <a:endParaRPr lang="en-US" dirty="0">
              <a:solidFill>
                <a:srgbClr val="E2007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2CA0F5-AC4D-0A45-808D-3E34B6FB59D3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E88718-1286-F042-806C-1FBC51F629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7175" y="4846083"/>
            <a:ext cx="866949" cy="3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77" r:id="rId2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rgbClr val="E20074"/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b="0" i="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5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79" y="150252"/>
            <a:ext cx="8825079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/>
          <a:p>
            <a:r>
              <a:rPr lang="en-US" dirty="0"/>
              <a:t>Body Slide Images - Left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" y="876075"/>
            <a:ext cx="8825078" cy="3883704"/>
          </a:xfrm>
          <a:prstGeom prst="rect">
            <a:avLst/>
          </a:prstGeom>
        </p:spPr>
        <p:txBody>
          <a:bodyPr vert="horz" lIns="68681" tIns="34340" rIns="68681" bIns="343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Forth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0C36C0-C151-B84F-89D6-B19CD7E69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lvl1pPr algn="r">
              <a:defRPr sz="900" b="0" i="0">
                <a:solidFill>
                  <a:srgbClr val="E20074"/>
                </a:solidFill>
                <a:latin typeface="Tele-GroteskHal" pitchFamily="2" charset="0"/>
                <a:cs typeface="Tele-GroteskHal" pitchFamily="2" charset="0"/>
              </a:defRPr>
            </a:lvl1pPr>
          </a:lstStyle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085C0C0-F226-FE41-8EA1-E5BCBD71401B}"/>
              </a:ext>
            </a:extLst>
          </p:cNvPr>
          <p:cNvSpPr txBox="1">
            <a:spLocks/>
          </p:cNvSpPr>
          <p:nvPr userDrawn="1"/>
        </p:nvSpPr>
        <p:spPr>
          <a:xfrm>
            <a:off x="8654002" y="4945694"/>
            <a:ext cx="466079" cy="151607"/>
          </a:xfrm>
          <a:prstGeom prst="rect">
            <a:avLst/>
          </a:prstGeom>
        </p:spPr>
        <p:txBody>
          <a:bodyPr vert="horz" lIns="68681" tIns="34340" rIns="68681" bIns="34340" rtlCol="0" anchor="ctr"/>
          <a:lstStyle>
            <a:defPPr>
              <a:defRPr lang="en-US"/>
            </a:defPPr>
            <a:lvl1pPr marL="0" algn="l" defTabSz="343403" rtl="0" eaLnBrk="1" latinLnBrk="0" hangingPunct="1">
              <a:defRPr sz="900" kern="1200">
                <a:solidFill>
                  <a:srgbClr val="FFFFFF"/>
                </a:solidFill>
                <a:latin typeface="Tele-GroteskHal" pitchFamily="2" charset="0"/>
                <a:ea typeface="+mn-ea"/>
                <a:cs typeface="+mn-cs"/>
              </a:defRPr>
            </a:lvl1pPr>
            <a:lvl2pPr marL="34340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806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09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3612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7015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60418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3820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7223" algn="l" defTabSz="343403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F40C39-5108-E841-85F7-F0B9C0D30E8D}" type="slidenum">
              <a:rPr lang="en-US" smtClean="0">
                <a:solidFill>
                  <a:srgbClr val="E20074"/>
                </a:solidFill>
              </a:rPr>
              <a:pPr/>
              <a:t>‹#›</a:t>
            </a:fld>
            <a:endParaRPr lang="en-US" dirty="0">
              <a:solidFill>
                <a:srgbClr val="E2007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2CA0F5-AC4D-0A45-808D-3E34B6FB59D3}"/>
              </a:ext>
            </a:extLst>
          </p:cNvPr>
          <p:cNvSpPr/>
          <p:nvPr userDrawn="1"/>
        </p:nvSpPr>
        <p:spPr>
          <a:xfrm>
            <a:off x="8546704" y="5004057"/>
            <a:ext cx="63896" cy="63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6C8FC-6B4C-E042-8997-F403FCF1E2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7175" y="4846083"/>
            <a:ext cx="866949" cy="3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04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4" r:id="rId3"/>
  </p:sldLayoutIdLst>
  <p:hf sldNum="0" hdr="0" dt="0"/>
  <p:txStyles>
    <p:titleStyle>
      <a:lvl1pPr algn="l" defTabSz="343403" rtl="0" eaLnBrk="1" latinLnBrk="0" hangingPunct="1">
        <a:spcBef>
          <a:spcPct val="0"/>
        </a:spcBef>
        <a:buNone/>
        <a:defRPr sz="3200" b="0" i="0" kern="1200">
          <a:solidFill>
            <a:srgbClr val="E20074"/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b="0" i="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5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 userDrawn="1"/>
        </p:nvSpPr>
        <p:spPr>
          <a:xfrm>
            <a:off x="257175" y="1493342"/>
            <a:ext cx="8099426" cy="966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4000" b="0" i="0" kern="1200">
                <a:solidFill>
                  <a:srgbClr val="E20074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r>
              <a:rPr lang="en-US" dirty="0"/>
              <a:t>Closing</a:t>
            </a:r>
            <a:r>
              <a:rPr lang="en-US" baseline="0" dirty="0"/>
              <a:t>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5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31" r:id="rId2"/>
    <p:sldLayoutId id="2147483685" r:id="rId3"/>
  </p:sldLayoutIdLst>
  <p:hf sldNum="0" hdr="0" dt="0"/>
  <p:txStyles>
    <p:titleStyle>
      <a:lvl1pPr algn="ctr" defTabSz="343403" rtl="0" eaLnBrk="1" latinLnBrk="0" hangingPunct="1">
        <a:spcBef>
          <a:spcPct val="0"/>
        </a:spcBef>
        <a:buNone/>
        <a:defRPr sz="3200" b="0" i="0" kern="1200">
          <a:solidFill>
            <a:schemeClr val="tx1">
              <a:lumMod val="75000"/>
              <a:lumOff val="25000"/>
            </a:schemeClr>
          </a:solidFill>
          <a:latin typeface="Tele-GroteskUlt" pitchFamily="2" charset="0"/>
          <a:ea typeface="+mj-ea"/>
          <a:cs typeface="Tele-GroteskUlt" pitchFamily="2" charset="0"/>
        </a:defRPr>
      </a:lvl1pPr>
    </p:titleStyle>
    <p:bodyStyle>
      <a:lvl1pPr marL="257552" indent="-257552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2400" b="0" i="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558030" indent="-214627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2pPr>
      <a:lvl3pPr marL="858507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5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3pPr>
      <a:lvl4pPr marL="1201910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4pPr>
      <a:lvl5pPr marL="1545313" indent="-171701" algn="l" defTabSz="343403" rtl="0" eaLnBrk="1" latinLnBrk="0" hangingPunct="1">
        <a:spcBef>
          <a:spcPct val="20000"/>
        </a:spcBef>
        <a:buClr>
          <a:schemeClr val="accent1"/>
        </a:buClr>
        <a:buFont typeface="Wingdings" panose="05000000000000000000" pitchFamily="2" charset="2"/>
        <a:buChar char="§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itchFamily="34" charset="0"/>
        </a:defRPr>
      </a:lvl5pPr>
      <a:lvl6pPr marL="1888716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2119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522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925" indent="-171701" algn="l" defTabSz="343403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40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806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209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612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7015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418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820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7223" algn="l" defTabSz="3434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F692-BB4F-452B-9A43-1D40CE12D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10085"/>
            <a:ext cx="9144000" cy="854080"/>
          </a:xfrm>
        </p:spPr>
        <p:txBody>
          <a:bodyPr/>
          <a:lstStyle/>
          <a:p>
            <a:r>
              <a:rPr lang="en-US" sz="6600" dirty="0"/>
              <a:t>T-Mobile TechX Internship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B083C5-22AF-4CEB-B539-782E6E832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918229"/>
            <a:ext cx="9144000" cy="548640"/>
          </a:xfrm>
        </p:spPr>
        <p:txBody>
          <a:bodyPr/>
          <a:lstStyle/>
          <a:p>
            <a:r>
              <a:rPr lang="en-US" dirty="0"/>
              <a:t>Presented by: Rayyan Hussain</a:t>
            </a:r>
          </a:p>
          <a:p>
            <a:r>
              <a:rPr lang="en-US" dirty="0"/>
              <a:t>Faculty Advisor: Min Chen</a:t>
            </a:r>
          </a:p>
        </p:txBody>
      </p:sp>
    </p:spTree>
    <p:extLst>
      <p:ext uri="{BB962C8B-B14F-4D97-AF65-F5344CB8AC3E}">
        <p14:creationId xmlns:p14="http://schemas.microsoft.com/office/powerpoint/2010/main" val="104032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D03510-45EA-442E-8712-9BF2E536E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40656"/>
            <a:ext cx="3315907" cy="2101574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sz="3400"/>
              <a:t>Accomplishments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D0534DF-7A49-4D47-9B86-1B304EDD5E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25784" y="4945694"/>
            <a:ext cx="2895600" cy="15160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T-Mobile Confidential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724F7FD0-1366-4DB4-AD90-D39E7FA06C1A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27488461"/>
              </p:ext>
            </p:extLst>
          </p:nvPr>
        </p:nvGraphicFramePr>
        <p:xfrm>
          <a:off x="3664915" y="146304"/>
          <a:ext cx="5314493" cy="4690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B09368C-611D-47BB-82AD-4446FA85F08A}"/>
              </a:ext>
            </a:extLst>
          </p:cNvPr>
          <p:cNvSpPr/>
          <p:nvPr/>
        </p:nvSpPr>
        <p:spPr>
          <a:xfrm>
            <a:off x="7486650" y="4946650"/>
            <a:ext cx="990600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AFFA41-DF03-4AC0-B1B4-A9F1882F5058}"/>
              </a:ext>
            </a:extLst>
          </p:cNvPr>
          <p:cNvSpPr/>
          <p:nvPr/>
        </p:nvSpPr>
        <p:spPr>
          <a:xfrm>
            <a:off x="7296346" y="4946650"/>
            <a:ext cx="1180904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1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950235-8DD5-44BC-B528-FB280BC9E6F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000" dirty="0"/>
              <a:t>Experienced working in a fast, agile, and team based environment</a:t>
            </a:r>
          </a:p>
          <a:p>
            <a:r>
              <a:rPr lang="en-US" sz="2000" dirty="0"/>
              <a:t>Learned the general architecture behind a full stack application</a:t>
            </a:r>
          </a:p>
          <a:p>
            <a:r>
              <a:rPr lang="en-US" sz="2000" dirty="0"/>
              <a:t>Improved my skills in writing code and working as a software engineer</a:t>
            </a:r>
          </a:p>
          <a:p>
            <a:r>
              <a:rPr lang="en-US" sz="2000" dirty="0"/>
              <a:t>Learned new languages and how they integrate with applications</a:t>
            </a:r>
          </a:p>
          <a:p>
            <a:pPr lvl="1"/>
            <a:r>
              <a:rPr lang="en-US" dirty="0"/>
              <a:t>Developed skills in C#</a:t>
            </a:r>
          </a:p>
          <a:p>
            <a:pPr lvl="1"/>
            <a:r>
              <a:rPr lang="en-US" dirty="0"/>
              <a:t>Angular</a:t>
            </a:r>
          </a:p>
          <a:p>
            <a:pPr lvl="1"/>
            <a:r>
              <a:rPr lang="en-US" dirty="0"/>
              <a:t>TypeScript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51045C-9548-4119-BA60-CC2B61CA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I learned?</a:t>
            </a:r>
          </a:p>
        </p:txBody>
      </p:sp>
      <p:pic>
        <p:nvPicPr>
          <p:cNvPr id="6" name="Picture 5" descr="A picture containing black, dark, bus, night&#10;&#10;Description automatically generated">
            <a:extLst>
              <a:ext uri="{FF2B5EF4-FFF2-40B4-BE49-F238E27FC236}">
                <a16:creationId xmlns:a16="http://schemas.microsoft.com/office/drawing/2014/main" id="{4B48C23F-EBA0-4B7B-9B6A-6E4FB3C6D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7" r="27965"/>
          <a:stretch/>
        </p:blipFill>
        <p:spPr>
          <a:xfrm>
            <a:off x="5816600" y="0"/>
            <a:ext cx="3327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07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5B4634-72F1-4D96-A9C8-A0DA2ACCFD7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CSS 360 – Software Engineering</a:t>
            </a:r>
          </a:p>
          <a:p>
            <a:pPr lvl="1"/>
            <a:r>
              <a:rPr lang="en-US" sz="2400" dirty="0"/>
              <a:t>Agile methodologies</a:t>
            </a:r>
          </a:p>
          <a:p>
            <a:r>
              <a:rPr lang="en-US" dirty="0"/>
              <a:t>CSS 370 – Analysis and Design</a:t>
            </a:r>
          </a:p>
          <a:p>
            <a:pPr lvl="1"/>
            <a:r>
              <a:rPr lang="en-US" sz="2400" dirty="0"/>
              <a:t>Software design and diagramming</a:t>
            </a:r>
          </a:p>
          <a:p>
            <a:r>
              <a:rPr lang="en-US" dirty="0"/>
              <a:t>CSS 475 – Database Systems</a:t>
            </a:r>
          </a:p>
          <a:p>
            <a:pPr lvl="1"/>
            <a:r>
              <a:rPr lang="en-US" sz="2400" dirty="0"/>
              <a:t>Database management</a:t>
            </a:r>
          </a:p>
          <a:p>
            <a:r>
              <a:rPr lang="en-US" dirty="0"/>
              <a:t>CSS 342, 343 – Data Structures and Algorithms </a:t>
            </a:r>
          </a:p>
          <a:p>
            <a:pPr lvl="1"/>
            <a:r>
              <a:rPr lang="en-US" sz="2400" dirty="0"/>
              <a:t>General programming techniques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6535F1-AD67-4071-B257-B7242B52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Coursework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C42F7D-5055-484D-AFD9-BA12DA69628E}"/>
              </a:ext>
            </a:extLst>
          </p:cNvPr>
          <p:cNvSpPr/>
          <p:nvPr/>
        </p:nvSpPr>
        <p:spPr>
          <a:xfrm>
            <a:off x="7486650" y="4946650"/>
            <a:ext cx="990600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928C0-0A38-4A37-AF24-70B61E9A238E}"/>
              </a:ext>
            </a:extLst>
          </p:cNvPr>
          <p:cNvSpPr/>
          <p:nvPr/>
        </p:nvSpPr>
        <p:spPr>
          <a:xfrm>
            <a:off x="7296346" y="4946650"/>
            <a:ext cx="1180904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25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7445A-5936-4CDF-ABF7-3184810FB94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607765" y="1235456"/>
            <a:ext cx="5314493" cy="2672587"/>
          </a:xfrm>
        </p:spPr>
        <p:txBody>
          <a:bodyPr/>
          <a:lstStyle/>
          <a:p>
            <a:r>
              <a:rPr lang="en-US" dirty="0"/>
              <a:t>T-Mobile and the CCT Design Team</a:t>
            </a:r>
          </a:p>
          <a:p>
            <a:pPr lvl="1"/>
            <a:r>
              <a:rPr lang="en-US" dirty="0"/>
              <a:t>Caryn Charpier</a:t>
            </a:r>
          </a:p>
          <a:p>
            <a:pPr lvl="1"/>
            <a:r>
              <a:rPr lang="en-US" dirty="0"/>
              <a:t>Alex Rogers</a:t>
            </a:r>
          </a:p>
          <a:p>
            <a:pPr lvl="1"/>
            <a:r>
              <a:rPr lang="en-US" dirty="0"/>
              <a:t>Avi Mizrahi</a:t>
            </a:r>
          </a:p>
          <a:p>
            <a:r>
              <a:rPr lang="en-US" dirty="0"/>
              <a:t>Faculty Advisor</a:t>
            </a:r>
          </a:p>
          <a:p>
            <a:pPr lvl="1"/>
            <a:r>
              <a:rPr lang="en-US" dirty="0"/>
              <a:t>Min Chen</a:t>
            </a:r>
          </a:p>
          <a:p>
            <a:r>
              <a:rPr lang="en-US" dirty="0"/>
              <a:t>CSS department and instructors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5A57F6-1EEB-4EDC-B04B-50D8C908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3995"/>
            <a:ext cx="3315907" cy="654896"/>
          </a:xfrm>
        </p:spPr>
        <p:txBody>
          <a:bodyPr/>
          <a:lstStyle/>
          <a:p>
            <a:r>
              <a:rPr lang="en-US" sz="6000" dirty="0" err="1"/>
              <a:t>Shoutouts</a:t>
            </a:r>
            <a:endParaRPr lang="en-US" sz="6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150A8-2364-49E7-BBAE-3D9265CBE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675E91-F74B-4BF8-8473-452EEBAF1BB5}"/>
              </a:ext>
            </a:extLst>
          </p:cNvPr>
          <p:cNvSpPr/>
          <p:nvPr/>
        </p:nvSpPr>
        <p:spPr>
          <a:xfrm>
            <a:off x="7296346" y="4946650"/>
            <a:ext cx="1180904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82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73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5CD814-B47C-4348-8F51-CFE1471D2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T-Mobile Confidential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C5CC8-C914-4B09-B4C9-25C5E57928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0B9845-7D30-4F3E-A039-4F22FAA641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01220-E7E2-468E-8617-CF3D4516991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34EC98-E9FA-4710-AFFF-0D055EDE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28" y="359162"/>
            <a:ext cx="5902143" cy="44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4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9B9FD9-45CB-4AE2-B0F3-0E34F9415ED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448879" y="1073426"/>
            <a:ext cx="5530530" cy="3893803"/>
          </a:xfrm>
        </p:spPr>
        <p:txBody>
          <a:bodyPr/>
          <a:lstStyle/>
          <a:p>
            <a:r>
              <a:rPr lang="en-US" dirty="0"/>
              <a:t>T-Mobile US, Inc. was founded in 1994 as ‘VoiceStream’</a:t>
            </a:r>
          </a:p>
          <a:p>
            <a:r>
              <a:rPr lang="en-US" dirty="0"/>
              <a:t>Currently the third largest wireless carrier in the US</a:t>
            </a:r>
          </a:p>
          <a:p>
            <a:r>
              <a:rPr lang="en-US" dirty="0"/>
              <a:t>Main product: Wireless services for both consumer and business customers</a:t>
            </a:r>
          </a:p>
          <a:p>
            <a:endParaRPr lang="en-US" dirty="0"/>
          </a:p>
          <a:p>
            <a:r>
              <a:rPr lang="en-US" sz="1800" dirty="0"/>
              <a:t>Coolest CEO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F77996-CB0B-4102-866E-E55851CB6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879" y="176271"/>
            <a:ext cx="4253947" cy="897156"/>
          </a:xfrm>
        </p:spPr>
        <p:txBody>
          <a:bodyPr/>
          <a:lstStyle/>
          <a:p>
            <a:pPr algn="l"/>
            <a:r>
              <a:rPr lang="en-US" sz="6000" dirty="0">
                <a:solidFill>
                  <a:schemeClr val="accent1"/>
                </a:solidFill>
              </a:rPr>
              <a:t>T-Mobile?</a:t>
            </a:r>
            <a:r>
              <a:rPr lang="en-US" sz="6000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226CC-9BD1-49A8-961D-5FDE21035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9"/>
          <a:stretch/>
        </p:blipFill>
        <p:spPr>
          <a:xfrm>
            <a:off x="0" y="0"/>
            <a:ext cx="33196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21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04AD58-6A46-4500-A609-63DDF983FD7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Contact Center Technologies Design Team (CCT)</a:t>
            </a:r>
          </a:p>
          <a:p>
            <a:pPr lvl="1"/>
            <a:r>
              <a:rPr lang="en-US" sz="2000" dirty="0"/>
              <a:t>Team creates and enables solutions for T-Mobile contact centers to receive, place, schedule, route and deliver customer calls to the appropriate representatives</a:t>
            </a:r>
          </a:p>
          <a:p>
            <a:pPr lvl="2"/>
            <a:r>
              <a:rPr lang="en-US" sz="1600" dirty="0"/>
              <a:t>Based on Team of Experts model</a:t>
            </a:r>
          </a:p>
          <a:p>
            <a:r>
              <a:rPr lang="en-US" sz="2500" dirty="0"/>
              <a:t>My Role: Software Engineer</a:t>
            </a:r>
          </a:p>
          <a:p>
            <a:pPr lvl="1"/>
            <a:r>
              <a:rPr lang="en-US" sz="1900" dirty="0"/>
              <a:t>Supporting CCT Design team with data management, analytics/reporting, and full stack software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C2C99A-CA6C-415E-BA8E-6287C94C7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My Team + 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BBF379-0A43-4C9D-BD34-1AA5795A051C}"/>
              </a:ext>
            </a:extLst>
          </p:cNvPr>
          <p:cNvSpPr/>
          <p:nvPr/>
        </p:nvSpPr>
        <p:spPr>
          <a:xfrm>
            <a:off x="7296346" y="4946650"/>
            <a:ext cx="1180904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6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D829A1-CFF6-43F9-87EB-052D935C6E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Internship Project</a:t>
            </a:r>
          </a:p>
        </p:txBody>
      </p:sp>
    </p:spTree>
    <p:extLst>
      <p:ext uri="{BB962C8B-B14F-4D97-AF65-F5344CB8AC3E}">
        <p14:creationId xmlns:p14="http://schemas.microsoft.com/office/powerpoint/2010/main" val="78030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42216D-1085-4F50-82F5-02F1D2A605D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2880" y="1024128"/>
            <a:ext cx="4212337" cy="3833622"/>
          </a:xfrm>
        </p:spPr>
        <p:txBody>
          <a:bodyPr>
            <a:normAutofit/>
          </a:bodyPr>
          <a:lstStyle/>
          <a:p>
            <a:r>
              <a:rPr lang="en-US" sz="2000" dirty="0"/>
              <a:t>Develop a web based tool that will manage T-Mobile’s toll free numbers (TFN)</a:t>
            </a:r>
          </a:p>
          <a:p>
            <a:r>
              <a:rPr lang="en-US" sz="2000" dirty="0"/>
              <a:t>Full stack application that utilizes SQL Server, C#, TypeScript, and Angular</a:t>
            </a:r>
          </a:p>
          <a:p>
            <a:r>
              <a:rPr lang="en-US" sz="2000" dirty="0"/>
              <a:t>Goals</a:t>
            </a:r>
          </a:p>
          <a:p>
            <a:pPr lvl="1"/>
            <a:r>
              <a:rPr lang="en-US" sz="1400" dirty="0">
                <a:latin typeface="+mn-lt"/>
              </a:rPr>
              <a:t>Ease process of managing database</a:t>
            </a:r>
          </a:p>
          <a:p>
            <a:pPr lvl="1"/>
            <a:r>
              <a:rPr lang="en-US" sz="1400" dirty="0"/>
              <a:t>More efficient and automated way of interacting with the TFN database</a:t>
            </a:r>
          </a:p>
          <a:p>
            <a:pPr lvl="1"/>
            <a:r>
              <a:rPr lang="en-US" sz="1400" dirty="0">
                <a:latin typeface="+mn-lt"/>
              </a:rPr>
              <a:t>Enhance tracking and reporting for information within the DB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7148A4-C20C-4602-AC74-CD6AF6F730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39640" y="1024128"/>
            <a:ext cx="4297680" cy="3739896"/>
          </a:xfrm>
        </p:spPr>
        <p:txBody>
          <a:bodyPr/>
          <a:lstStyle/>
          <a:p>
            <a:r>
              <a:rPr lang="en-US" sz="2000" dirty="0"/>
              <a:t>View all TFNs</a:t>
            </a:r>
          </a:p>
          <a:p>
            <a:r>
              <a:rPr lang="en-US" sz="2000" dirty="0"/>
              <a:t>Searching functionality</a:t>
            </a:r>
          </a:p>
          <a:p>
            <a:r>
              <a:rPr lang="en-US" sz="2000" dirty="0"/>
              <a:t>Insert TFN into database </a:t>
            </a:r>
          </a:p>
          <a:p>
            <a:r>
              <a:rPr lang="en-US" sz="2000" dirty="0"/>
              <a:t>Easy to use user interface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32170-D179-4143-B2BF-62950F0B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146304"/>
            <a:ext cx="4212337" cy="55297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Project Overview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CC05C71C-576A-420C-BE52-EF30597B2871}"/>
              </a:ext>
            </a:extLst>
          </p:cNvPr>
          <p:cNvSpPr txBox="1">
            <a:spLocks/>
          </p:cNvSpPr>
          <p:nvPr/>
        </p:nvSpPr>
        <p:spPr>
          <a:xfrm>
            <a:off x="4739640" y="149733"/>
            <a:ext cx="4297680" cy="552973"/>
          </a:xfrm>
          <a:prstGeom prst="rect">
            <a:avLst/>
          </a:prstGeom>
        </p:spPr>
        <p:txBody>
          <a:bodyPr vert="horz" lIns="68681" tIns="34340" rIns="68681" bIns="34340" rtlCol="0" anchor="ctr">
            <a:normAutofit/>
          </a:bodyPr>
          <a:lstStyle>
            <a:lvl1pPr algn="l" defTabSz="343403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bg1"/>
                </a:solidFill>
                <a:latin typeface="Tele-GroteskUlt" pitchFamily="2" charset="0"/>
                <a:ea typeface="+mj-ea"/>
                <a:cs typeface="Tele-GroteskUlt" pitchFamily="2" charset="0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500" dirty="0"/>
              <a:t>Project Functionality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AEDCB4-6DA9-49C4-8680-D3F37560765A}"/>
              </a:ext>
            </a:extLst>
          </p:cNvPr>
          <p:cNvSpPr/>
          <p:nvPr/>
        </p:nvSpPr>
        <p:spPr>
          <a:xfrm>
            <a:off x="4471417" y="0"/>
            <a:ext cx="192023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E7CC89-A61B-4C37-A542-23FD349F34AE}"/>
              </a:ext>
            </a:extLst>
          </p:cNvPr>
          <p:cNvSpPr/>
          <p:nvPr/>
        </p:nvSpPr>
        <p:spPr>
          <a:xfrm>
            <a:off x="7486650" y="4946650"/>
            <a:ext cx="990600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CC41E3-9930-43CD-9F62-A897EF360350}"/>
              </a:ext>
            </a:extLst>
          </p:cNvPr>
          <p:cNvSpPr/>
          <p:nvPr/>
        </p:nvSpPr>
        <p:spPr>
          <a:xfrm>
            <a:off x="7296346" y="4946650"/>
            <a:ext cx="1180904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3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0FB45C-9B74-45E8-A802-58844F80F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" y="146304"/>
            <a:ext cx="8778239" cy="55297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Project Design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6FE2AE-1D94-4C15-92FC-3051B4A1A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90" t="32891" r="5700" b="7020"/>
          <a:stretch/>
        </p:blipFill>
        <p:spPr>
          <a:xfrm>
            <a:off x="7378135" y="926850"/>
            <a:ext cx="1457751" cy="35302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1031DDF-E626-42BF-9897-946233595B71}"/>
              </a:ext>
            </a:extLst>
          </p:cNvPr>
          <p:cNvSpPr/>
          <p:nvPr/>
        </p:nvSpPr>
        <p:spPr>
          <a:xfrm>
            <a:off x="7486650" y="4946650"/>
            <a:ext cx="990600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B1F595-0EE9-4EF3-8C54-7C47D3BA4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5419"/>
            <a:ext cx="7195258" cy="37367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34C453-7D75-44DA-81E4-E041DBAFEE6A}"/>
              </a:ext>
            </a:extLst>
          </p:cNvPr>
          <p:cNvSpPr/>
          <p:nvPr/>
        </p:nvSpPr>
        <p:spPr>
          <a:xfrm>
            <a:off x="7296346" y="4946650"/>
            <a:ext cx="1180904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9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B22E26-7B71-49E5-A690-3B979876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Functionality 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35D06-C812-4BC4-B023-8FA4C89EAA38}"/>
              </a:ext>
            </a:extLst>
          </p:cNvPr>
          <p:cNvSpPr/>
          <p:nvPr/>
        </p:nvSpPr>
        <p:spPr>
          <a:xfrm>
            <a:off x="7493000" y="4940300"/>
            <a:ext cx="1003300" cy="146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8246F31-B3E9-4E65-8315-243628F2A0B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95412" y="1023938"/>
            <a:ext cx="7153172" cy="391636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8C41E7-3A9F-4703-B534-C8AAAF21381F}"/>
              </a:ext>
            </a:extLst>
          </p:cNvPr>
          <p:cNvSpPr/>
          <p:nvPr/>
        </p:nvSpPr>
        <p:spPr>
          <a:xfrm>
            <a:off x="7296346" y="4946650"/>
            <a:ext cx="1180904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66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085101-940D-486E-9DCE-E8E34054648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l="1274"/>
          <a:stretch/>
        </p:blipFill>
        <p:spPr>
          <a:xfrm>
            <a:off x="304800" y="183924"/>
            <a:ext cx="5165765" cy="1625825"/>
          </a:xfrm>
          <a:prstGeom prst="rect">
            <a:avLst/>
          </a:prstGeom>
        </p:spPr>
      </p:pic>
      <p:pic>
        <p:nvPicPr>
          <p:cNvPr id="2050" name="Picture 2" descr="Image result for mouse png">
            <a:extLst>
              <a:ext uri="{FF2B5EF4-FFF2-40B4-BE49-F238E27FC236}">
                <a16:creationId xmlns:a16="http://schemas.microsoft.com/office/drawing/2014/main" id="{93581592-2604-44B9-8712-6C1A7C774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76" y="357187"/>
            <a:ext cx="10810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4DD05-5C06-41ED-A624-F22929D213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3"/>
          <a:stretch/>
        </p:blipFill>
        <p:spPr>
          <a:xfrm>
            <a:off x="340156" y="1838326"/>
            <a:ext cx="8277949" cy="23812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15A678-B44B-4DA9-9C03-9D318464EBAF}"/>
              </a:ext>
            </a:extLst>
          </p:cNvPr>
          <p:cNvSpPr/>
          <p:nvPr/>
        </p:nvSpPr>
        <p:spPr>
          <a:xfrm>
            <a:off x="7486650" y="4946650"/>
            <a:ext cx="990600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1A6A13-4A15-4FEF-87BC-C0039EF6E072}"/>
              </a:ext>
            </a:extLst>
          </p:cNvPr>
          <p:cNvSpPr/>
          <p:nvPr/>
        </p:nvSpPr>
        <p:spPr>
          <a:xfrm>
            <a:off x="7296346" y="4946650"/>
            <a:ext cx="1180904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71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E0872F-BC80-49BE-BC5B-F5B783C4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90" y="1402248"/>
            <a:ext cx="6424615" cy="29836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A40D44-9E8B-46F5-9305-DC42AFE8F427}"/>
              </a:ext>
            </a:extLst>
          </p:cNvPr>
          <p:cNvSpPr/>
          <p:nvPr/>
        </p:nvSpPr>
        <p:spPr>
          <a:xfrm>
            <a:off x="7486650" y="4946650"/>
            <a:ext cx="990600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79A0F5-8840-4CBE-AB68-6B05337A0FA2}"/>
              </a:ext>
            </a:extLst>
          </p:cNvPr>
          <p:cNvSpPr/>
          <p:nvPr/>
        </p:nvSpPr>
        <p:spPr>
          <a:xfrm>
            <a:off x="7296346" y="4946650"/>
            <a:ext cx="1180904" cy="1422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36712"/>
      </p:ext>
    </p:extLst>
  </p:cSld>
  <p:clrMapOvr>
    <a:masterClrMapping/>
  </p:clrMapOvr>
</p:sld>
</file>

<file path=ppt/theme/theme1.xml><?xml version="1.0" encoding="utf-8"?>
<a:theme xmlns:a="http://schemas.openxmlformats.org/drawingml/2006/main" name="01 - Cover Slides">
  <a:themeElements>
    <a:clrScheme name="T-Mobile">
      <a:dk1>
        <a:srgbClr val="40404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202020"/>
      </a:accent4>
      <a:accent5>
        <a:srgbClr val="7F7F7F"/>
      </a:accent5>
      <a:accent6>
        <a:srgbClr val="E20074"/>
      </a:accent6>
      <a:hlink>
        <a:srgbClr val="E20074"/>
      </a:hlink>
      <a:folHlink>
        <a:srgbClr val="97024F"/>
      </a:folHlink>
    </a:clrScheme>
    <a:fontScheme name="Un-leash">
      <a:majorFont>
        <a:latin typeface="Tele-GroteskUlt"/>
        <a:ea typeface=""/>
        <a:cs typeface=""/>
      </a:majorFont>
      <a:minorFont>
        <a:latin typeface="Tele-GroteskH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02 - Confidentiality Statement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03 - Section Titl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04 - Body Slides - No Image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05 - Body Slides - Image Right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06 - Body Slides - Image Left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07 - Closing Slides">
  <a:themeElements>
    <a:clrScheme name="T-Mobile 2014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E8E8E8"/>
      </a:accent4>
      <a:accent5>
        <a:srgbClr val="000000"/>
      </a:accent5>
      <a:accent6>
        <a:srgbClr val="9B9B9B"/>
      </a:accent6>
      <a:hlink>
        <a:srgbClr val="000000"/>
      </a:hlink>
      <a:folHlink>
        <a:srgbClr val="000000"/>
      </a:folHlink>
    </a:clrScheme>
    <a:fontScheme name="T-Mobile Tele">
      <a:majorFont>
        <a:latin typeface="Tele-GroteskFe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3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Tele-GroteskNor" pitchFamily="2" charset="0"/>
            <a:cs typeface="Arial" pitchFamily="34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T-Mobile 2.0 B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C1D82F"/>
      </a:accent4>
      <a:accent5>
        <a:srgbClr val="6DB33F"/>
      </a:accent5>
      <a:accent6>
        <a:srgbClr val="008DA8"/>
      </a:accent6>
      <a:hlink>
        <a:srgbClr val="E20074"/>
      </a:hlink>
      <a:folHlink>
        <a:srgbClr val="9702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T-Mobile 2.0 B">
      <a:dk1>
        <a:srgbClr val="000000"/>
      </a:dk1>
      <a:lt1>
        <a:srgbClr val="FFFFFF"/>
      </a:lt1>
      <a:dk2>
        <a:srgbClr val="000000"/>
      </a:dk2>
      <a:lt2>
        <a:srgbClr val="E8E8E8"/>
      </a:lt2>
      <a:accent1>
        <a:srgbClr val="E20074"/>
      </a:accent1>
      <a:accent2>
        <a:srgbClr val="6A6A6A"/>
      </a:accent2>
      <a:accent3>
        <a:srgbClr val="9B9B9B"/>
      </a:accent3>
      <a:accent4>
        <a:srgbClr val="C1D82F"/>
      </a:accent4>
      <a:accent5>
        <a:srgbClr val="6DB33F"/>
      </a:accent5>
      <a:accent6>
        <a:srgbClr val="008DA8"/>
      </a:accent6>
      <a:hlink>
        <a:srgbClr val="E20074"/>
      </a:hlink>
      <a:folHlink>
        <a:srgbClr val="97024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TaxCatchAll xmlns="a7fe3146-0989-4592-9721-540c467698fa"/>
    <m11e907e0cc44baaadb3e4ec52b78d5c xmlns="a7fe3146-0989-4592-9721-540c467698fa">
      <Terms xmlns="http://schemas.microsoft.com/office/infopath/2007/PartnerControls"/>
    </m11e907e0cc44baaadb3e4ec52b78d5c>
    <de1f76f3127841d3b0446efdf5532abf xmlns="a7fe3146-0989-4592-9721-540c467698fa">
      <Terms xmlns="http://schemas.microsoft.com/office/infopath/2007/PartnerControls"/>
    </de1f76f3127841d3b0446efdf5532ab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O Document" ma:contentTypeID="0x010100C8FEDC68C5CBFF4FAB1E98E42BEBE69100BBA6938CB75B084CA6DDD0BFE462F2C4" ma:contentTypeVersion="3" ma:contentTypeDescription="This is the document type for TMO to include the TMO Data Classification." ma:contentTypeScope="" ma:versionID="27c53c25e286469e61a2d29ccdd2c5ff">
  <xsd:schema xmlns:xsd="http://www.w3.org/2001/XMLSchema" xmlns:xs="http://www.w3.org/2001/XMLSchema" xmlns:p="http://schemas.microsoft.com/office/2006/metadata/properties" xmlns:ns2="a7fe3146-0989-4592-9721-540c467698fa" targetNamespace="http://schemas.microsoft.com/office/2006/metadata/properties" ma:root="true" ma:fieldsID="e522603740128e39613ebb11b982c55e" ns2:_="">
    <xsd:import namespace="a7fe3146-0989-4592-9721-540c467698fa"/>
    <xsd:element name="properties">
      <xsd:complexType>
        <xsd:sequence>
          <xsd:element name="documentManagement">
            <xsd:complexType>
              <xsd:all>
                <xsd:element ref="ns2:de1f76f3127841d3b0446efdf5532abf" minOccurs="0"/>
                <xsd:element ref="ns2:TaxCatchAll" minOccurs="0"/>
                <xsd:element ref="ns2:TaxCatchAllLabel" minOccurs="0"/>
                <xsd:element ref="ns2:m11e907e0cc44baaadb3e4ec52b78d5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e3146-0989-4592-9721-540c467698fa" elementFormDefault="qualified">
    <xsd:import namespace="http://schemas.microsoft.com/office/2006/documentManagement/types"/>
    <xsd:import namespace="http://schemas.microsoft.com/office/infopath/2007/PartnerControls"/>
    <xsd:element name="de1f76f3127841d3b0446efdf5532abf" ma:index="8" nillable="true" ma:taxonomy="true" ma:internalName="de1f76f3127841d3b0446efdf5532abf" ma:taxonomyFieldName="Classification" ma:displayName="Classification" ma:default="" ma:fieldId="{de1f76f3-1278-41d3-b044-6efdf5532abf}" ma:sspId="8f2c06f6-5083-4159-babb-c09886256be4" ma:termSetId="fb2678ef-5c3f-4c15-87d4-3d10819b498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87331997-7328-4b6f-857b-11f45cb599f2}" ma:internalName="TaxCatchAll" ma:showField="CatchAllData" ma:web="f812cd06-fb6d-44d1-a0e5-cf61d69e7a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87331997-7328-4b6f-857b-11f45cb599f2}" ma:internalName="TaxCatchAllLabel" ma:readOnly="true" ma:showField="CatchAllDataLabel" ma:web="f812cd06-fb6d-44d1-a0e5-cf61d69e7a5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11e907e0cc44baaadb3e4ec52b78d5c" ma:index="12" nillable="true" ma:taxonomy="true" ma:internalName="m11e907e0cc44baaadb3e4ec52b78d5c" ma:taxonomyFieldName="Organization" ma:displayName="Organization" ma:default="" ma:fieldId="{611e907e-0cc4-4baa-adb3-e4ec52b78d5c}" ma:sspId="8f2c06f6-5083-4159-babb-c09886256be4" ma:termSetId="c0582d0a-a624-4c9e-9113-d5231e294f2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8f2c06f6-5083-4159-babb-c09886256be4" ContentTypeId="0x010100C8FEDC68C5CBFF4FAB1E98E42BEBE691" PreviousValue="false"/>
</file>

<file path=customXml/itemProps1.xml><?xml version="1.0" encoding="utf-8"?>
<ds:datastoreItem xmlns:ds="http://schemas.openxmlformats.org/officeDocument/2006/customXml" ds:itemID="{C1BA0EC1-08B1-4C25-B946-EEDF3653A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519F53-8130-4966-AEEC-1D337E7E2C5C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a7fe3146-0989-4592-9721-540c467698fa"/>
    <ds:schemaRef ds:uri="http://purl.org/dc/elements/1.1/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D2D0507-F79F-4456-A335-94EE29A722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fe3146-0989-4592-9721-540c467698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29AE4EB-04CE-440E-AD92-6B81174C9281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371</Words>
  <Application>Microsoft Office PowerPoint</Application>
  <PresentationFormat>On-screen Show (16:9)</PresentationFormat>
  <Paragraphs>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Calibri</vt:lpstr>
      <vt:lpstr>Tele-GroteskFet</vt:lpstr>
      <vt:lpstr>Tele-GroteskHal</vt:lpstr>
      <vt:lpstr>Tele-GroteskNor</vt:lpstr>
      <vt:lpstr>Tele-GroteskUlt</vt:lpstr>
      <vt:lpstr>Wingdings</vt:lpstr>
      <vt:lpstr>01 - Cover Slides</vt:lpstr>
      <vt:lpstr>02 - Confidentiality Statements</vt:lpstr>
      <vt:lpstr>03 - Section Titles</vt:lpstr>
      <vt:lpstr>04 - Body Slides - No Image</vt:lpstr>
      <vt:lpstr>05 - Body Slides - Image Right</vt:lpstr>
      <vt:lpstr>06 - Body Slides - Image Left</vt:lpstr>
      <vt:lpstr>07 - Closing Slides</vt:lpstr>
      <vt:lpstr>T-Mobile TechX Internship</vt:lpstr>
      <vt:lpstr>T-Mobile??</vt:lpstr>
      <vt:lpstr>My Team + Role</vt:lpstr>
      <vt:lpstr>Internship Project</vt:lpstr>
      <vt:lpstr>Project Overview</vt:lpstr>
      <vt:lpstr>Project Design</vt:lpstr>
      <vt:lpstr>Functionality Demo</vt:lpstr>
      <vt:lpstr>PowerPoint Presentation</vt:lpstr>
      <vt:lpstr>PowerPoint Presentation</vt:lpstr>
      <vt:lpstr>Accomplishments</vt:lpstr>
      <vt:lpstr>What have I learned?</vt:lpstr>
      <vt:lpstr>Useful Coursework</vt:lpstr>
      <vt:lpstr>Shoutouts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T-Mobile TechX Internship</dc:title>
  <dc:creator>Hussain, Rayyan</dc:creator>
  <cp:lastModifiedBy>Rayyan Hussain</cp:lastModifiedBy>
  <cp:revision>10</cp:revision>
  <dcterms:created xsi:type="dcterms:W3CDTF">2020-02-26T21:22:54Z</dcterms:created>
  <dcterms:modified xsi:type="dcterms:W3CDTF">2020-03-17T00:00:41Z</dcterms:modified>
</cp:coreProperties>
</file>